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69" r:id="rId5"/>
    <p:sldId id="268" r:id="rId6"/>
    <p:sldId id="259" r:id="rId7"/>
    <p:sldId id="265" r:id="rId8"/>
    <p:sldId id="261" r:id="rId9"/>
    <p:sldId id="262" r:id="rId10"/>
    <p:sldId id="263" r:id="rId11"/>
    <p:sldId id="264" r:id="rId12"/>
    <p:sldId id="266" r:id="rId13"/>
    <p:sldId id="270" r:id="rId14"/>
    <p:sldId id="271" r:id="rId15"/>
    <p:sldId id="267" r:id="rId16"/>
    <p:sldId id="272" r:id="rId17"/>
    <p:sldId id="273" r:id="rId18"/>
    <p:sldId id="274" r:id="rId19"/>
    <p:sldId id="275" r:id="rId20"/>
  </p:sldIdLst>
  <p:sldSz cx="9144000" cy="6858000" type="screen4x3"/>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2302" autoAdjust="0"/>
  </p:normalViewPr>
  <p:slideViewPr>
    <p:cSldViewPr>
      <p:cViewPr varScale="1">
        <p:scale>
          <a:sx n="31" d="100"/>
          <a:sy n="31" d="100"/>
        </p:scale>
        <p:origin x="2526" y="54"/>
      </p:cViewPr>
      <p:guideLst>
        <p:guide orient="horz" pos="2160"/>
        <p:guide pos="2880"/>
      </p:guideLst>
    </p:cSldViewPr>
  </p:slideViewPr>
  <p:notesTextViewPr>
    <p:cViewPr>
      <p:scale>
        <a:sx n="3" d="2"/>
        <a:sy n="3" d="2"/>
      </p:scale>
      <p:origin x="0" y="0"/>
    </p:cViewPr>
  </p:notesTextViewPr>
  <p:sorterViewPr>
    <p:cViewPr>
      <p:scale>
        <a:sx n="100" d="100"/>
        <a:sy n="100" d="100"/>
      </p:scale>
      <p:origin x="0" y="-37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en-AU"/>
          </a:p>
        </p:txBody>
      </p:sp>
      <p:sp>
        <p:nvSpPr>
          <p:cNvPr id="3" name="Date Placeholder 2"/>
          <p:cNvSpPr>
            <a:spLocks noGrp="1"/>
          </p:cNvSpPr>
          <p:nvPr>
            <p:ph type="dt" idx="1"/>
          </p:nvPr>
        </p:nvSpPr>
        <p:spPr>
          <a:xfrm>
            <a:off x="3901698" y="0"/>
            <a:ext cx="2984871" cy="501094"/>
          </a:xfrm>
          <a:prstGeom prst="rect">
            <a:avLst/>
          </a:prstGeom>
        </p:spPr>
        <p:txBody>
          <a:bodyPr vert="horz" lIns="96625" tIns="48312" rIns="96625" bIns="48312" rtlCol="0"/>
          <a:lstStyle>
            <a:lvl1pPr algn="r">
              <a:defRPr sz="1300"/>
            </a:lvl1pPr>
          </a:lstStyle>
          <a:p>
            <a:fld id="{30FCCCD0-A923-4C2A-922B-B6B91B36188B}" type="datetimeFigureOut">
              <a:rPr lang="en-AU" smtClean="0"/>
              <a:t>29/10/2014</a:t>
            </a:fld>
            <a:endParaRPr lang="en-AU"/>
          </a:p>
        </p:txBody>
      </p:sp>
      <p:sp>
        <p:nvSpPr>
          <p:cNvPr id="4" name="Slide Image Placeholder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6625" tIns="48312" rIns="96625" bIns="48312" rtlCol="0" anchor="ctr"/>
          <a:lstStyle/>
          <a:p>
            <a:endParaRPr lang="en-AU"/>
          </a:p>
        </p:txBody>
      </p:sp>
      <p:sp>
        <p:nvSpPr>
          <p:cNvPr id="5" name="Notes Placeholder 4"/>
          <p:cNvSpPr>
            <a:spLocks noGrp="1"/>
          </p:cNvSpPr>
          <p:nvPr>
            <p:ph type="body" sz="quarter" idx="3"/>
          </p:nvPr>
        </p:nvSpPr>
        <p:spPr>
          <a:xfrm>
            <a:off x="688817" y="4760397"/>
            <a:ext cx="5510530" cy="4509850"/>
          </a:xfrm>
          <a:prstGeom prst="rect">
            <a:avLst/>
          </a:prstGeom>
        </p:spPr>
        <p:txBody>
          <a:bodyPr vert="horz" lIns="96625" tIns="48312" rIns="96625" bIns="483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519054"/>
            <a:ext cx="2984871" cy="501094"/>
          </a:xfrm>
          <a:prstGeom prst="rect">
            <a:avLst/>
          </a:prstGeom>
        </p:spPr>
        <p:txBody>
          <a:bodyPr vert="horz" lIns="96625" tIns="48312" rIns="96625" bIns="48312" rtlCol="0" anchor="b"/>
          <a:lstStyle>
            <a:lvl1pPr algn="l">
              <a:defRPr sz="1300"/>
            </a:lvl1pPr>
          </a:lstStyle>
          <a:p>
            <a:endParaRPr lang="en-AU"/>
          </a:p>
        </p:txBody>
      </p:sp>
      <p:sp>
        <p:nvSpPr>
          <p:cNvPr id="7" name="Slide Number Placeholder 6"/>
          <p:cNvSpPr>
            <a:spLocks noGrp="1"/>
          </p:cNvSpPr>
          <p:nvPr>
            <p:ph type="sldNum" sz="quarter" idx="5"/>
          </p:nvPr>
        </p:nvSpPr>
        <p:spPr>
          <a:xfrm>
            <a:off x="3901698" y="9519054"/>
            <a:ext cx="2984871" cy="501094"/>
          </a:xfrm>
          <a:prstGeom prst="rect">
            <a:avLst/>
          </a:prstGeom>
        </p:spPr>
        <p:txBody>
          <a:bodyPr vert="horz" lIns="96625" tIns="48312" rIns="96625" bIns="48312" rtlCol="0" anchor="b"/>
          <a:lstStyle>
            <a:lvl1pPr algn="r">
              <a:defRPr sz="1300"/>
            </a:lvl1pPr>
          </a:lstStyle>
          <a:p>
            <a:fld id="{612078FA-CA7B-4513-B0DF-79DB2FBF03D0}" type="slidenum">
              <a:rPr lang="en-AU" smtClean="0"/>
              <a:t>‹#›</a:t>
            </a:fld>
            <a:endParaRPr lang="en-AU"/>
          </a:p>
        </p:txBody>
      </p:sp>
    </p:spTree>
    <p:extLst>
      <p:ext uri="{BB962C8B-B14F-4D97-AF65-F5344CB8AC3E}">
        <p14:creationId xmlns:p14="http://schemas.microsoft.com/office/powerpoint/2010/main" val="1612606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Good morning. Thank you for the opportunity</a:t>
            </a:r>
            <a:r>
              <a:rPr lang="en-AU" baseline="0" dirty="0" smtClean="0"/>
              <a:t> to speak to you this morning as a GP and </a:t>
            </a:r>
            <a:r>
              <a:rPr lang="en-AU" baseline="0" smtClean="0"/>
              <a:t>AMA representative.</a:t>
            </a:r>
            <a:endParaRPr lang="en-AU" dirty="0"/>
          </a:p>
        </p:txBody>
      </p:sp>
      <p:sp>
        <p:nvSpPr>
          <p:cNvPr id="4" name="Slide Number Placeholder 3"/>
          <p:cNvSpPr>
            <a:spLocks noGrp="1"/>
          </p:cNvSpPr>
          <p:nvPr>
            <p:ph type="sldNum" sz="quarter" idx="10"/>
          </p:nvPr>
        </p:nvSpPr>
        <p:spPr/>
        <p:txBody>
          <a:bodyPr/>
          <a:lstStyle/>
          <a:p>
            <a:fld id="{612078FA-CA7B-4513-B0DF-79DB2FBF03D0}" type="slidenum">
              <a:rPr lang="en-AU" smtClean="0"/>
              <a:t>1</a:t>
            </a:fld>
            <a:endParaRPr lang="en-AU"/>
          </a:p>
        </p:txBody>
      </p:sp>
    </p:spTree>
    <p:extLst>
      <p:ext uri="{BB962C8B-B14F-4D97-AF65-F5344CB8AC3E}">
        <p14:creationId xmlns:p14="http://schemas.microsoft.com/office/powerpoint/2010/main" val="4271269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5"/>
              </a:spcAft>
            </a:pPr>
            <a:r>
              <a:rPr lang="en-AU" sz="1200" dirty="0">
                <a:ea typeface="Calibri"/>
                <a:cs typeface="Times New Roman"/>
              </a:rPr>
              <a:t>Health professionals can play a key role in informing women about the effects of alcohol. The AMA recognises that routine screening is a vital element in preventing drinking during pregnancy; the leading cause of preventable birth defects. Because most women seek prenatal care during their first trimester, this is an opportune time for GPs like me, Obstetricians, Midwives, Aboriginal Health Workers and others to help them make the changes necessary for a healthy pregnancy. </a:t>
            </a:r>
          </a:p>
          <a:p>
            <a:pPr>
              <a:lnSpc>
                <a:spcPct val="107000"/>
              </a:lnSpc>
              <a:spcAft>
                <a:spcPts val="845"/>
              </a:spcAft>
            </a:pPr>
            <a:r>
              <a:rPr lang="en-AU" sz="1200" dirty="0">
                <a:ea typeface="Calibri"/>
                <a:cs typeface="Times New Roman"/>
              </a:rPr>
              <a:t>It is important for health professionals to know that conversations about alcohol with women who are pregnant and planning a pregnancy are wanted, welcome and worth their time. Research shows that women are willing to make changes to their lives during pregnancy to provide the best for their babies, and conversations with health professional can potentially prevent a child being born with FASD. 97% of Australian women want to be asked about alcohol use during pregnancy and consider health professionals to be the best source of information about alcohol use during pregnancy and trust the advice they give. </a:t>
            </a:r>
          </a:p>
          <a:p>
            <a:pPr>
              <a:lnSpc>
                <a:spcPct val="107000"/>
              </a:lnSpc>
              <a:spcAft>
                <a:spcPts val="845"/>
              </a:spcAft>
            </a:pPr>
            <a:r>
              <a:rPr lang="en-AU" sz="1200" i="1" dirty="0">
                <a:ea typeface="Calibri"/>
                <a:cs typeface="Times New Roman"/>
              </a:rPr>
              <a:t>Women Want to Know</a:t>
            </a:r>
            <a:r>
              <a:rPr lang="en-AU" sz="1200" dirty="0">
                <a:ea typeface="Calibri"/>
                <a:cs typeface="Times New Roman"/>
              </a:rPr>
              <a:t> involves two main components</a:t>
            </a:r>
            <a:r>
              <a:rPr lang="en-AU" sz="1200" dirty="0" smtClean="0">
                <a:ea typeface="Calibri"/>
                <a:cs typeface="Times New Roman"/>
              </a:rPr>
              <a:t>: </a:t>
            </a:r>
            <a:r>
              <a:rPr lang="en-AU" sz="1200" dirty="0" smtClean="0">
                <a:ea typeface="Times New Roman"/>
                <a:cs typeface="Times New Roman"/>
              </a:rPr>
              <a:t>Resources </a:t>
            </a:r>
            <a:r>
              <a:rPr lang="en-AU" sz="1200" dirty="0">
                <a:ea typeface="Times New Roman"/>
                <a:cs typeface="Times New Roman"/>
              </a:rPr>
              <a:t>to support health professionals to discuss alcohol use and pregnancy with women; </a:t>
            </a:r>
            <a:r>
              <a:rPr lang="en-AU" sz="1200" dirty="0" smtClean="0">
                <a:ea typeface="Times New Roman"/>
                <a:cs typeface="Times New Roman"/>
              </a:rPr>
              <a:t>and Accredited </a:t>
            </a:r>
            <a:r>
              <a:rPr lang="en-AU" sz="1200" dirty="0">
                <a:ea typeface="Times New Roman"/>
                <a:cs typeface="Times New Roman"/>
              </a:rPr>
              <a:t>training to provide health professionals with information and tools to enable them to discuss alcohol and pregnancy with women.</a:t>
            </a:r>
            <a:endParaRPr lang="en-AU" sz="1200" dirty="0">
              <a:ea typeface="Calibri"/>
              <a:cs typeface="Times New Roman"/>
            </a:endParaRPr>
          </a:p>
          <a:p>
            <a:endParaRPr lang="en-AU" dirty="0"/>
          </a:p>
        </p:txBody>
      </p:sp>
      <p:sp>
        <p:nvSpPr>
          <p:cNvPr id="4" name="Slide Number Placeholder 3"/>
          <p:cNvSpPr>
            <a:spLocks noGrp="1"/>
          </p:cNvSpPr>
          <p:nvPr>
            <p:ph type="sldNum" sz="quarter" idx="10"/>
          </p:nvPr>
        </p:nvSpPr>
        <p:spPr/>
        <p:txBody>
          <a:bodyPr/>
          <a:lstStyle/>
          <a:p>
            <a:fld id="{612078FA-CA7B-4513-B0DF-79DB2FBF03D0}" type="slidenum">
              <a:rPr lang="en-AU" smtClean="0"/>
              <a:t>10</a:t>
            </a:fld>
            <a:endParaRPr lang="en-AU"/>
          </a:p>
        </p:txBody>
      </p:sp>
    </p:spTree>
    <p:extLst>
      <p:ext uri="{BB962C8B-B14F-4D97-AF65-F5344CB8AC3E}">
        <p14:creationId xmlns:p14="http://schemas.microsoft.com/office/powerpoint/2010/main" val="2371168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GPs and other health professionals can positively influence a woman’s choices about alcohol during pregnancy and help her have the healthiest baby possible.</a:t>
            </a:r>
          </a:p>
          <a:p>
            <a:r>
              <a:rPr lang="en-AU" dirty="0" smtClean="0"/>
              <a:t>One easy way to discuss alcohol consumption with pregnant women or women planning pregnancy is to use the 5As. Used extensively in smoking cessation, this evidence-based framework helps structure a conversation that is appropriate to the patient. </a:t>
            </a:r>
            <a:r>
              <a:rPr lang="en-AU" b="1" dirty="0" smtClean="0"/>
              <a:t>The 5As are:</a:t>
            </a:r>
          </a:p>
          <a:p>
            <a:r>
              <a:rPr lang="en-AU" b="1" dirty="0" smtClean="0"/>
              <a:t>ASK</a:t>
            </a:r>
            <a:r>
              <a:rPr lang="en-AU" dirty="0" smtClean="0"/>
              <a:t> all women of childbearing age and pregnant women about their alcohol use. This is important as close to 50% of all pregnancies are unplanned.</a:t>
            </a:r>
          </a:p>
          <a:p>
            <a:r>
              <a:rPr lang="en-AU" b="1" dirty="0" smtClean="0"/>
              <a:t>ASSESS</a:t>
            </a:r>
            <a:r>
              <a:rPr lang="en-AU" dirty="0" smtClean="0"/>
              <a:t> and record the level of risk of women’s alcohol consumption using tools such as AUDIT-C.</a:t>
            </a:r>
          </a:p>
          <a:p>
            <a:r>
              <a:rPr lang="en-AU" b="1" dirty="0" smtClean="0"/>
              <a:t>ADVISE</a:t>
            </a:r>
            <a:r>
              <a:rPr lang="en-AU" dirty="0" smtClean="0"/>
              <a:t> all women that: No alcohol is the safest choice when pregnant or planning pregnancy. An amount of alcohol that is safe for the foetus has not been determined. Women who have consumed alcohol in pregnancy should be advised that: The level of risk to the foetus is hard to predict and the risk of harm to the foetus is likely to be low if only small amounts of alcohol have been consumed; Stopping drinking at any time in the pregnancy will reduce the risk to the foetus; and Any concerns about the baby’s development should be raised with a health professional.</a:t>
            </a:r>
          </a:p>
          <a:p>
            <a:r>
              <a:rPr lang="en-AU" b="1" dirty="0" smtClean="0"/>
              <a:t>ASSIST</a:t>
            </a:r>
            <a:r>
              <a:rPr lang="en-AU" dirty="0" smtClean="0"/>
              <a:t> women to stop or reduce alcohol consumption through: Positive reinforcement for women who are already abstaining; Advising on the consequences of alcohol exposure to the foetus;</a:t>
            </a:r>
            <a:r>
              <a:rPr lang="en-AU" baseline="0" dirty="0" smtClean="0"/>
              <a:t> </a:t>
            </a:r>
            <a:r>
              <a:rPr lang="en-AU" dirty="0" smtClean="0"/>
              <a:t>Encouraging women to seek the support of their partner and loved ones in abstaining; and Conducting brief intervention or motivational interviewing with the aim of supporting women to abstain, and where this is not possible, to reduce alcohol intake and avoid intoxication.</a:t>
            </a:r>
          </a:p>
          <a:p>
            <a:r>
              <a:rPr lang="en-AU" b="1" dirty="0" smtClean="0"/>
              <a:t>ARRANGE </a:t>
            </a:r>
            <a:r>
              <a:rPr lang="en-AU" dirty="0" smtClean="0"/>
              <a:t>for further support for women by planning additional consultations or by referral to specialist services and support groups.</a:t>
            </a:r>
            <a:endParaRPr lang="en-AU" dirty="0"/>
          </a:p>
        </p:txBody>
      </p:sp>
      <p:sp>
        <p:nvSpPr>
          <p:cNvPr id="4" name="Slide Number Placeholder 3"/>
          <p:cNvSpPr>
            <a:spLocks noGrp="1"/>
          </p:cNvSpPr>
          <p:nvPr>
            <p:ph type="sldNum" sz="quarter" idx="10"/>
          </p:nvPr>
        </p:nvSpPr>
        <p:spPr/>
        <p:txBody>
          <a:bodyPr/>
          <a:lstStyle/>
          <a:p>
            <a:fld id="{612078FA-CA7B-4513-B0DF-79DB2FBF03D0}" type="slidenum">
              <a:rPr lang="en-AU" smtClean="0"/>
              <a:t>11</a:t>
            </a:fld>
            <a:endParaRPr lang="en-AU"/>
          </a:p>
        </p:txBody>
      </p:sp>
    </p:spTree>
    <p:extLst>
      <p:ext uri="{BB962C8B-B14F-4D97-AF65-F5344CB8AC3E}">
        <p14:creationId xmlns:p14="http://schemas.microsoft.com/office/powerpoint/2010/main" val="38078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project is part of the Government’s recent announcement to fund the National Foetal Alcohol Spectrum Disorder Action Plan. The AMA commend the Government’s commitment and, as part of the strategy that has been announced, we are also pleased to see a specific focus on building on programs such as the Women Want to Know Project and providing education and support to medical professionals in preventing FASD.</a:t>
            </a:r>
          </a:p>
          <a:p>
            <a:r>
              <a:rPr lang="en-AU" dirty="0" smtClean="0"/>
              <a:t>While this is a welcome and important first step, more needs to be done if we are to prevent and address FASD in Australia. For too long, the issue of FASD has been neglected in Australia, with little or no support in its prevention, diagnosis and early intervention or management. The AMA hopes to see further funding committed to addressing the full range of measures that this issue warrants.</a:t>
            </a:r>
          </a:p>
          <a:p>
            <a:endParaRPr lang="en-AU" dirty="0"/>
          </a:p>
        </p:txBody>
      </p:sp>
      <p:sp>
        <p:nvSpPr>
          <p:cNvPr id="4" name="Slide Number Placeholder 3"/>
          <p:cNvSpPr>
            <a:spLocks noGrp="1"/>
          </p:cNvSpPr>
          <p:nvPr>
            <p:ph type="sldNum" sz="quarter" idx="10"/>
          </p:nvPr>
        </p:nvSpPr>
        <p:spPr/>
        <p:txBody>
          <a:bodyPr/>
          <a:lstStyle/>
          <a:p>
            <a:fld id="{612078FA-CA7B-4513-B0DF-79DB2FBF03D0}" type="slidenum">
              <a:rPr lang="en-AU" smtClean="0"/>
              <a:t>12</a:t>
            </a:fld>
            <a:endParaRPr lang="en-AU"/>
          </a:p>
        </p:txBody>
      </p:sp>
    </p:spTree>
    <p:extLst>
      <p:ext uri="{BB962C8B-B14F-4D97-AF65-F5344CB8AC3E}">
        <p14:creationId xmlns:p14="http://schemas.microsoft.com/office/powerpoint/2010/main" val="1625648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also urge the Government to reconsider its recent decision to not mandate pregnancy warning on alcohol products, despite the evidence that effective health warning labels can raise awareness about the risks of consuming alcohol during pregnancy.</a:t>
            </a:r>
          </a:p>
          <a:p>
            <a:r>
              <a:rPr lang="en-AU" dirty="0" smtClean="0"/>
              <a:t>The United States</a:t>
            </a:r>
            <a:r>
              <a:rPr lang="en-AU" baseline="0" dirty="0" smtClean="0"/>
              <a:t> has this mandated Surgeon General’s warning on alcoholic beverages and ones like it since 1988.  </a:t>
            </a:r>
          </a:p>
          <a:p>
            <a:r>
              <a:rPr lang="en-AU" baseline="0" dirty="0" smtClean="0"/>
              <a:t>South Africa has mandated warnings including “Drinking during your pregnancy can be harmful to your unborn baby”. </a:t>
            </a:r>
          </a:p>
          <a:p>
            <a:r>
              <a:rPr lang="en-AU" baseline="0" dirty="0" smtClean="0"/>
              <a:t>The Russian Federation has mandated “Alcohol is not for children and teenagers up to age 18, pregnant &amp; nursing women…” </a:t>
            </a:r>
          </a:p>
          <a:p>
            <a:r>
              <a:rPr lang="en-AU" baseline="0" dirty="0" smtClean="0"/>
              <a:t>Thailand has mandated warnings including “Liquor drinking is harmful to you and destroys your family” </a:t>
            </a:r>
            <a:endParaRPr lang="en-AU" dirty="0"/>
          </a:p>
        </p:txBody>
      </p:sp>
      <p:sp>
        <p:nvSpPr>
          <p:cNvPr id="4" name="Slide Number Placeholder 3"/>
          <p:cNvSpPr>
            <a:spLocks noGrp="1"/>
          </p:cNvSpPr>
          <p:nvPr>
            <p:ph type="sldNum" sz="quarter" idx="10"/>
          </p:nvPr>
        </p:nvSpPr>
        <p:spPr/>
        <p:txBody>
          <a:bodyPr/>
          <a:lstStyle/>
          <a:p>
            <a:fld id="{612078FA-CA7B-4513-B0DF-79DB2FBF03D0}" type="slidenum">
              <a:rPr lang="en-AU" smtClean="0"/>
              <a:t>13</a:t>
            </a:fld>
            <a:endParaRPr lang="en-AU"/>
          </a:p>
        </p:txBody>
      </p:sp>
    </p:spTree>
    <p:extLst>
      <p:ext uri="{BB962C8B-B14F-4D97-AF65-F5344CB8AC3E}">
        <p14:creationId xmlns:p14="http://schemas.microsoft.com/office/powerpoint/2010/main" val="571487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France has the mandated warning label “Drinking alcoholic beverages during pregnancy even in small quantities can have grave / serious</a:t>
            </a:r>
            <a:r>
              <a:rPr lang="en-AU" baseline="0" dirty="0" smtClean="0"/>
              <a:t> consequences for the health of the baby” OR use the government-issued symbol showing a diagonal line being superimposed on an image of a pregnant woman holding a glass</a:t>
            </a:r>
          </a:p>
          <a:p>
            <a:r>
              <a:rPr lang="en-AU" baseline="0" dirty="0" smtClean="0"/>
              <a:t>Japan has a voluntary warning label that “Drinking alcohol during pregnancy or nursing may adversely affect the development of your foetus or child” </a:t>
            </a:r>
          </a:p>
          <a:p>
            <a:r>
              <a:rPr lang="en-AU" dirty="0" smtClean="0"/>
              <a:t>China has voluntary recommended warning</a:t>
            </a:r>
            <a:r>
              <a:rPr lang="en-AU" baseline="0" dirty="0" smtClean="0"/>
              <a:t> labels that “Over drinking is harmful to health” and “Pregnant women and children shall not drink”. </a:t>
            </a:r>
          </a:p>
          <a:p>
            <a:r>
              <a:rPr lang="en-AU" baseline="0" dirty="0" smtClean="0"/>
              <a:t>Many other countries have mandated warning labels about dangers and adverse health effects but don’t specify pregnancy or breast feeding </a:t>
            </a:r>
            <a:endParaRPr lang="en-AU" dirty="0"/>
          </a:p>
        </p:txBody>
      </p:sp>
      <p:sp>
        <p:nvSpPr>
          <p:cNvPr id="4" name="Slide Number Placeholder 3"/>
          <p:cNvSpPr>
            <a:spLocks noGrp="1"/>
          </p:cNvSpPr>
          <p:nvPr>
            <p:ph type="sldNum" sz="quarter" idx="10"/>
          </p:nvPr>
        </p:nvSpPr>
        <p:spPr/>
        <p:txBody>
          <a:bodyPr/>
          <a:lstStyle/>
          <a:p>
            <a:fld id="{612078FA-CA7B-4513-B0DF-79DB2FBF03D0}" type="slidenum">
              <a:rPr lang="en-AU" smtClean="0"/>
              <a:t>14</a:t>
            </a:fld>
            <a:endParaRPr lang="en-AU"/>
          </a:p>
        </p:txBody>
      </p:sp>
    </p:spTree>
    <p:extLst>
      <p:ext uri="{BB962C8B-B14F-4D97-AF65-F5344CB8AC3E}">
        <p14:creationId xmlns:p14="http://schemas.microsoft.com/office/powerpoint/2010/main" val="645493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Alcohol consumption during pregnancy does not occur in isolation, but is a result of a broader drinking culture that encourages and reinforces alcohol consumption through the excessive availability, affordability and marketing of alcohol.  FASD is one of a number of harms attributable to alcohol – it is part of the wider and complex issue of alcohol use in the community. The AMA believes that any attempt to tackle FASD must occur within a comprehensive and whole-of-government approach to reduce harmful drinking across the population.</a:t>
            </a:r>
          </a:p>
          <a:p>
            <a:endParaRPr lang="en-AU" dirty="0"/>
          </a:p>
        </p:txBody>
      </p:sp>
      <p:sp>
        <p:nvSpPr>
          <p:cNvPr id="4" name="Slide Number Placeholder 3"/>
          <p:cNvSpPr>
            <a:spLocks noGrp="1"/>
          </p:cNvSpPr>
          <p:nvPr>
            <p:ph type="sldNum" sz="quarter" idx="10"/>
          </p:nvPr>
        </p:nvSpPr>
        <p:spPr/>
        <p:txBody>
          <a:bodyPr/>
          <a:lstStyle/>
          <a:p>
            <a:fld id="{612078FA-CA7B-4513-B0DF-79DB2FBF03D0}" type="slidenum">
              <a:rPr lang="en-AU" smtClean="0"/>
              <a:t>15</a:t>
            </a:fld>
            <a:endParaRPr lang="en-AU"/>
          </a:p>
        </p:txBody>
      </p:sp>
    </p:spTree>
    <p:extLst>
      <p:ext uri="{BB962C8B-B14F-4D97-AF65-F5344CB8AC3E}">
        <p14:creationId xmlns:p14="http://schemas.microsoft.com/office/powerpoint/2010/main" val="3689282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FASD is not unique to any group or community in Australia, and the AMA supports a population wide approach to alcohol use and to FASD more specifically.</a:t>
            </a:r>
          </a:p>
          <a:p>
            <a:r>
              <a:rPr lang="en-AU" dirty="0" smtClean="0"/>
              <a:t>However, we also recognise that there are certain populations and regions who experience a disproportionate burden of harm from alcohol including Indigenous communities. Alcohol</a:t>
            </a:r>
            <a:r>
              <a:rPr lang="en-AU" baseline="0" dirty="0" smtClean="0"/>
              <a:t> hospitalises indigenous Australians at 4 times the rate of other Australians. Today and every day alcohol hospitalises 430 Australians. </a:t>
            </a:r>
            <a:r>
              <a:rPr lang="en-AU" dirty="0" smtClean="0"/>
              <a:t> Targeted approaches as well as population-wide measures are an important feature of any effective strategy.</a:t>
            </a:r>
          </a:p>
          <a:p>
            <a:endParaRPr lang="en-AU" dirty="0"/>
          </a:p>
        </p:txBody>
      </p:sp>
      <p:sp>
        <p:nvSpPr>
          <p:cNvPr id="4" name="Slide Number Placeholder 3"/>
          <p:cNvSpPr>
            <a:spLocks noGrp="1"/>
          </p:cNvSpPr>
          <p:nvPr>
            <p:ph type="sldNum" sz="quarter" idx="10"/>
          </p:nvPr>
        </p:nvSpPr>
        <p:spPr/>
        <p:txBody>
          <a:bodyPr/>
          <a:lstStyle/>
          <a:p>
            <a:fld id="{612078FA-CA7B-4513-B0DF-79DB2FBF03D0}" type="slidenum">
              <a:rPr lang="en-AU" smtClean="0"/>
              <a:t>16</a:t>
            </a:fld>
            <a:endParaRPr lang="en-AU"/>
          </a:p>
        </p:txBody>
      </p:sp>
    </p:spTree>
    <p:extLst>
      <p:ext uri="{BB962C8B-B14F-4D97-AF65-F5344CB8AC3E}">
        <p14:creationId xmlns:p14="http://schemas.microsoft.com/office/powerpoint/2010/main" val="725172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well as hospitalisations alcohol will kill 15 Australians today,</a:t>
            </a:r>
            <a:r>
              <a:rPr lang="en-AU" baseline="0" dirty="0" smtClean="0"/>
              <a:t> 1 in 3 road deaths is alcohol related and alcohol related harm costs Australia up to $36 Billion dollars every year. </a:t>
            </a:r>
            <a:endParaRPr lang="en-AU" dirty="0"/>
          </a:p>
        </p:txBody>
      </p:sp>
      <p:sp>
        <p:nvSpPr>
          <p:cNvPr id="4" name="Slide Number Placeholder 3"/>
          <p:cNvSpPr>
            <a:spLocks noGrp="1"/>
          </p:cNvSpPr>
          <p:nvPr>
            <p:ph type="sldNum" sz="quarter" idx="10"/>
          </p:nvPr>
        </p:nvSpPr>
        <p:spPr/>
        <p:txBody>
          <a:bodyPr/>
          <a:lstStyle/>
          <a:p>
            <a:fld id="{612078FA-CA7B-4513-B0DF-79DB2FBF03D0}" type="slidenum">
              <a:rPr lang="en-AU" smtClean="0"/>
              <a:t>17</a:t>
            </a:fld>
            <a:endParaRPr lang="en-AU"/>
          </a:p>
        </p:txBody>
      </p:sp>
    </p:spTree>
    <p:extLst>
      <p:ext uri="{BB962C8B-B14F-4D97-AF65-F5344CB8AC3E}">
        <p14:creationId xmlns:p14="http://schemas.microsoft.com/office/powerpoint/2010/main" val="3668244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And yet we still see the majority of alcohol advertising in sport, normalising the</a:t>
            </a:r>
            <a:r>
              <a:rPr lang="en-AU" baseline="0" dirty="0" smtClean="0"/>
              <a:t> excessive drinking culture to our children and young adults, setting up another generation for alcohol related harm through drinking in pregnancy resulting in too many preventable FASD babies, risky drinking behaviour resulting in alcohol related violence, too many hospitalisations of indigenous Australians at 4 times the rate of other Australians and too many deaths. </a:t>
            </a:r>
          </a:p>
          <a:p>
            <a:r>
              <a:rPr lang="en-AU" dirty="0" smtClean="0"/>
              <a:t>So, if there is to be an effective sustained response to alcohol use and associated harms such as FASD, it is vital we move beyond ad hoc and piecemeal measures.  </a:t>
            </a:r>
          </a:p>
          <a:p>
            <a:r>
              <a:rPr lang="en-AU" dirty="0" smtClean="0"/>
              <a:t>Leadership and commitment at the Federal level is vital if this is be achieved. The harms of excess alcohol use are comprehensive, and their prevalence is far reaching.  Australia’s doctors believe that the solutions must be equally comprehensive and far reaching.</a:t>
            </a:r>
          </a:p>
          <a:p>
            <a:r>
              <a:rPr lang="en-AU" dirty="0" smtClean="0"/>
              <a:t>In addition we do not believe that such solutions are likely to be reached if governments continue to defer the influence and interests of the alcohol industry. The alcohol industry consistently projects itself as seeking a partnership with governments under the guise of encouraging community education and responsible drinking. Yet the alcohol industry has consistently opposed regulation or effective measures that have been demonstrated to reduce alcohol-related harms. </a:t>
            </a:r>
          </a:p>
          <a:p>
            <a:endParaRPr lang="en-AU" dirty="0"/>
          </a:p>
        </p:txBody>
      </p:sp>
      <p:sp>
        <p:nvSpPr>
          <p:cNvPr id="4" name="Slide Number Placeholder 3"/>
          <p:cNvSpPr>
            <a:spLocks noGrp="1"/>
          </p:cNvSpPr>
          <p:nvPr>
            <p:ph type="sldNum" sz="quarter" idx="10"/>
          </p:nvPr>
        </p:nvSpPr>
        <p:spPr/>
        <p:txBody>
          <a:bodyPr/>
          <a:lstStyle/>
          <a:p>
            <a:fld id="{612078FA-CA7B-4513-B0DF-79DB2FBF03D0}" type="slidenum">
              <a:rPr lang="en-AU" smtClean="0"/>
              <a:t>18</a:t>
            </a:fld>
            <a:endParaRPr lang="en-AU"/>
          </a:p>
        </p:txBody>
      </p:sp>
    </p:spTree>
    <p:extLst>
      <p:ext uri="{BB962C8B-B14F-4D97-AF65-F5344CB8AC3E}">
        <p14:creationId xmlns:p14="http://schemas.microsoft.com/office/powerpoint/2010/main" val="1285547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AMA urges Parliamentarians to examine the evidence of what works and support the comprehensive set of policy measures that the AMA recommends, and to start making the policy and regulatory decisions needed to change our harmful drinking culture.</a:t>
            </a:r>
            <a:endParaRPr lang="en-AU" dirty="0"/>
          </a:p>
        </p:txBody>
      </p:sp>
      <p:sp>
        <p:nvSpPr>
          <p:cNvPr id="4" name="Slide Number Placeholder 3"/>
          <p:cNvSpPr>
            <a:spLocks noGrp="1"/>
          </p:cNvSpPr>
          <p:nvPr>
            <p:ph type="sldNum" sz="quarter" idx="10"/>
          </p:nvPr>
        </p:nvSpPr>
        <p:spPr/>
        <p:txBody>
          <a:bodyPr/>
          <a:lstStyle/>
          <a:p>
            <a:fld id="{612078FA-CA7B-4513-B0DF-79DB2FBF03D0}" type="slidenum">
              <a:rPr lang="en-AU" smtClean="0"/>
              <a:t>19</a:t>
            </a:fld>
            <a:endParaRPr lang="en-AU"/>
          </a:p>
        </p:txBody>
      </p:sp>
    </p:spTree>
    <p:extLst>
      <p:ext uri="{BB962C8B-B14F-4D97-AF65-F5344CB8AC3E}">
        <p14:creationId xmlns:p14="http://schemas.microsoft.com/office/powerpoint/2010/main" val="98169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AMA has a strong history of advocacy and awareness-raising about harmful alcohol use. Today I want to outline the key challenges and priorities we see in this area of policy, what can be done to reduce the harms of alcohol use, and – in particular – how this relates to efforts to prevent, diagnose and manage FASD in Australia.</a:t>
            </a:r>
          </a:p>
          <a:p>
            <a:endParaRPr lang="en-AU" dirty="0" smtClean="0"/>
          </a:p>
          <a:p>
            <a:r>
              <a:rPr lang="en-AU" dirty="0" smtClean="0"/>
              <a:t>The AMA has been a consistent public voice advocating policies to tackle the various factors contributing to the harmful consumption of alcohol. This has included highlighting the extent and impacts of alcohol marketing targeting young people, and lobbying governments to address the availability, affordability and warning</a:t>
            </a:r>
            <a:r>
              <a:rPr lang="en-AU" baseline="0" dirty="0" smtClean="0"/>
              <a:t> labelling </a:t>
            </a:r>
            <a:r>
              <a:rPr lang="en-AU" dirty="0" smtClean="0"/>
              <a:t>of alcohol.</a:t>
            </a:r>
            <a:endParaRPr lang="en-AU" dirty="0"/>
          </a:p>
        </p:txBody>
      </p:sp>
      <p:sp>
        <p:nvSpPr>
          <p:cNvPr id="4" name="Slide Number Placeholder 3"/>
          <p:cNvSpPr>
            <a:spLocks noGrp="1"/>
          </p:cNvSpPr>
          <p:nvPr>
            <p:ph type="sldNum" sz="quarter" idx="10"/>
          </p:nvPr>
        </p:nvSpPr>
        <p:spPr/>
        <p:txBody>
          <a:bodyPr/>
          <a:lstStyle/>
          <a:p>
            <a:fld id="{612078FA-CA7B-4513-B0DF-79DB2FBF03D0}" type="slidenum">
              <a:rPr lang="en-AU" smtClean="0"/>
              <a:t>2</a:t>
            </a:fld>
            <a:endParaRPr lang="en-AU"/>
          </a:p>
        </p:txBody>
      </p:sp>
    </p:spTree>
    <p:extLst>
      <p:ext uri="{BB962C8B-B14F-4D97-AF65-F5344CB8AC3E}">
        <p14:creationId xmlns:p14="http://schemas.microsoft.com/office/powerpoint/2010/main" val="313639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addition to the lobbying for changes to government policies and regulations around alcohol and alcohol marketing, the AMA recognises that health professionals have an important role to play in preventing alcohol-related harms among their patients. In particular, a key priority is addressing the consumption of alcohol by pregnant women. </a:t>
            </a:r>
          </a:p>
          <a:p>
            <a:endParaRPr lang="en-AU" dirty="0" smtClean="0"/>
          </a:p>
        </p:txBody>
      </p:sp>
      <p:sp>
        <p:nvSpPr>
          <p:cNvPr id="4" name="Slide Number Placeholder 3"/>
          <p:cNvSpPr>
            <a:spLocks noGrp="1"/>
          </p:cNvSpPr>
          <p:nvPr>
            <p:ph type="sldNum" sz="quarter" idx="10"/>
          </p:nvPr>
        </p:nvSpPr>
        <p:spPr/>
        <p:txBody>
          <a:bodyPr/>
          <a:lstStyle/>
          <a:p>
            <a:fld id="{612078FA-CA7B-4513-B0DF-79DB2FBF03D0}" type="slidenum">
              <a:rPr lang="en-AU" smtClean="0"/>
              <a:t>3</a:t>
            </a:fld>
            <a:endParaRPr lang="en-AU"/>
          </a:p>
        </p:txBody>
      </p:sp>
    </p:spTree>
    <p:extLst>
      <p:ext uri="{BB962C8B-B14F-4D97-AF65-F5344CB8AC3E}">
        <p14:creationId xmlns:p14="http://schemas.microsoft.com/office/powerpoint/2010/main" val="2355799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a GP and with other doctors who are often at the front-line in dealing the effects of excessive drinking, I and my colleagues in the AMA come to this issue with a very vivid personal awareness of the harms that alcohol can cause.  And, in large part, it is this awareness that motivates the AMA to put so much energy into policy and advocacy to reduce the harms of excess alcohol use.</a:t>
            </a:r>
          </a:p>
          <a:p>
            <a:endParaRPr lang="en-AU" dirty="0"/>
          </a:p>
        </p:txBody>
      </p:sp>
      <p:sp>
        <p:nvSpPr>
          <p:cNvPr id="4" name="Slide Number Placeholder 3"/>
          <p:cNvSpPr>
            <a:spLocks noGrp="1"/>
          </p:cNvSpPr>
          <p:nvPr>
            <p:ph type="sldNum" sz="quarter" idx="10"/>
          </p:nvPr>
        </p:nvSpPr>
        <p:spPr/>
        <p:txBody>
          <a:bodyPr/>
          <a:lstStyle/>
          <a:p>
            <a:fld id="{612078FA-CA7B-4513-B0DF-79DB2FBF03D0}" type="slidenum">
              <a:rPr lang="en-AU" smtClean="0"/>
              <a:t>4</a:t>
            </a:fld>
            <a:endParaRPr lang="en-AU"/>
          </a:p>
        </p:txBody>
      </p:sp>
    </p:spTree>
    <p:extLst>
      <p:ext uri="{BB962C8B-B14F-4D97-AF65-F5344CB8AC3E}">
        <p14:creationId xmlns:p14="http://schemas.microsoft.com/office/powerpoint/2010/main" val="1332356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Recently, much of the public and media’s focus on alcohol was captivated by the tragic instances of alcohol-related violence in Sydney.</a:t>
            </a:r>
            <a:endParaRPr lang="en-AU" dirty="0"/>
          </a:p>
        </p:txBody>
      </p:sp>
      <p:sp>
        <p:nvSpPr>
          <p:cNvPr id="4" name="Slide Number Placeholder 3"/>
          <p:cNvSpPr>
            <a:spLocks noGrp="1"/>
          </p:cNvSpPr>
          <p:nvPr>
            <p:ph type="sldNum" sz="quarter" idx="10"/>
          </p:nvPr>
        </p:nvSpPr>
        <p:spPr/>
        <p:txBody>
          <a:bodyPr/>
          <a:lstStyle/>
          <a:p>
            <a:fld id="{612078FA-CA7B-4513-B0DF-79DB2FBF03D0}" type="slidenum">
              <a:rPr lang="en-AU" smtClean="0"/>
              <a:t>5</a:t>
            </a:fld>
            <a:endParaRPr lang="en-AU"/>
          </a:p>
        </p:txBody>
      </p:sp>
    </p:spTree>
    <p:extLst>
      <p:ext uri="{BB962C8B-B14F-4D97-AF65-F5344CB8AC3E}">
        <p14:creationId xmlns:p14="http://schemas.microsoft.com/office/powerpoint/2010/main" val="1648242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consequences of drinking alcohol during pregnancy can be devastating. It has been linked to Foetal Alcohol Spectrum Disorder (FASD), preterm birth, low birth weight and increased risk for sudden infant death syndrome. FASD is the most common preventable cause of birth defects in Australia, and has profound lifelong consequences, impacting not only on individuals but also on families, the health care system, the social service system, the criminal justice system, and the education and employment systems.</a:t>
            </a:r>
            <a:endParaRPr lang="en-AU" dirty="0"/>
          </a:p>
        </p:txBody>
      </p:sp>
      <p:sp>
        <p:nvSpPr>
          <p:cNvPr id="4" name="Slide Number Placeholder 3"/>
          <p:cNvSpPr>
            <a:spLocks noGrp="1"/>
          </p:cNvSpPr>
          <p:nvPr>
            <p:ph type="sldNum" sz="quarter" idx="10"/>
          </p:nvPr>
        </p:nvSpPr>
        <p:spPr/>
        <p:txBody>
          <a:bodyPr/>
          <a:lstStyle/>
          <a:p>
            <a:fld id="{612078FA-CA7B-4513-B0DF-79DB2FBF03D0}" type="slidenum">
              <a:rPr lang="en-AU" smtClean="0"/>
              <a:t>6</a:t>
            </a:fld>
            <a:endParaRPr lang="en-AU"/>
          </a:p>
        </p:txBody>
      </p:sp>
    </p:spTree>
    <p:extLst>
      <p:ext uri="{BB962C8B-B14F-4D97-AF65-F5344CB8AC3E}">
        <p14:creationId xmlns:p14="http://schemas.microsoft.com/office/powerpoint/2010/main" val="1026874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300" dirty="0">
                <a:solidFill>
                  <a:srgbClr val="414142"/>
                </a:solidFill>
                <a:latin typeface="Flama-Light"/>
              </a:rPr>
              <a:t>In 2009, the National Health and Medical Research Council’s (NHMRC’s) Guidelines to Reduce the Health Risks from Drinking Alcohol were updated and the information on alcohol and pregnancy was revised. The revised Alcohol Guidelines specify that: Maternal alcohol consumption can harm the developing foetus or breastfeeding baby.</a:t>
            </a:r>
          </a:p>
          <a:p>
            <a:pPr algn="l"/>
            <a:r>
              <a:rPr lang="en-AU" sz="1300" dirty="0">
                <a:solidFill>
                  <a:srgbClr val="414142"/>
                </a:solidFill>
                <a:latin typeface="Flama-Light"/>
              </a:rPr>
              <a:t>• For women who are pregnant or planning pregnancy, not drinking is the safest option.</a:t>
            </a:r>
          </a:p>
          <a:p>
            <a:pPr algn="l"/>
            <a:r>
              <a:rPr lang="en-AU" sz="1300" dirty="0">
                <a:solidFill>
                  <a:srgbClr val="414142"/>
                </a:solidFill>
                <a:latin typeface="Flama-Light"/>
              </a:rPr>
              <a:t>• For women who are breastfeeding, not drinking is the safest option.</a:t>
            </a:r>
            <a:r>
              <a:rPr lang="en-AU" sz="700" dirty="0">
                <a:solidFill>
                  <a:srgbClr val="414142"/>
                </a:solidFill>
                <a:latin typeface="Flama-Light"/>
              </a:rPr>
              <a:t>2 </a:t>
            </a:r>
          </a:p>
          <a:p>
            <a:pPr algn="l"/>
            <a:r>
              <a:rPr lang="en-AU" dirty="0" smtClean="0"/>
              <a:t>Up until now, promotion of the revised guidelines has been limited and ad hoc, and there has been no national program to promote awareness of these guidelines either to health professionals or to the wider community. </a:t>
            </a:r>
          </a:p>
          <a:p>
            <a:pPr algn="l"/>
            <a:endParaRPr lang="en-AU" dirty="0"/>
          </a:p>
        </p:txBody>
      </p:sp>
      <p:sp>
        <p:nvSpPr>
          <p:cNvPr id="4" name="Slide Number Placeholder 3"/>
          <p:cNvSpPr>
            <a:spLocks noGrp="1"/>
          </p:cNvSpPr>
          <p:nvPr>
            <p:ph type="sldNum" sz="quarter" idx="10"/>
          </p:nvPr>
        </p:nvSpPr>
        <p:spPr/>
        <p:txBody>
          <a:bodyPr/>
          <a:lstStyle/>
          <a:p>
            <a:fld id="{612078FA-CA7B-4513-B0DF-79DB2FBF03D0}" type="slidenum">
              <a:rPr lang="en-AU" smtClean="0"/>
              <a:t>7</a:t>
            </a:fld>
            <a:endParaRPr lang="en-AU"/>
          </a:p>
        </p:txBody>
      </p:sp>
    </p:spTree>
    <p:extLst>
      <p:ext uri="{BB962C8B-B14F-4D97-AF65-F5344CB8AC3E}">
        <p14:creationId xmlns:p14="http://schemas.microsoft.com/office/powerpoint/2010/main" val="3713975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5"/>
              </a:spcAft>
            </a:pPr>
            <a:r>
              <a:rPr lang="en-AU" sz="1300" dirty="0">
                <a:ea typeface="Calibri"/>
                <a:cs typeface="Times New Roman"/>
              </a:rPr>
              <a:t>The need to promote understanding of the guidelines and the risks of alcohol during pregnancy is reflected in the proportion of women who consume alcohol during pregnancy:</a:t>
            </a:r>
          </a:p>
          <a:p>
            <a:pPr marL="362342" indent="-362342">
              <a:lnSpc>
                <a:spcPct val="107000"/>
              </a:lnSpc>
              <a:buFont typeface="Symbol"/>
              <a:buChar char=""/>
            </a:pPr>
            <a:r>
              <a:rPr lang="en-AU" sz="1300" dirty="0">
                <a:ea typeface="Times New Roman"/>
                <a:cs typeface="Times New Roman"/>
              </a:rPr>
              <a:t>nearly half of all women consumed alcohol while pregnant before knowledge of their pregnancy;</a:t>
            </a:r>
            <a:endParaRPr lang="en-AU" sz="1300" dirty="0">
              <a:ea typeface="Calibri"/>
              <a:cs typeface="Times New Roman"/>
            </a:endParaRPr>
          </a:p>
          <a:p>
            <a:pPr marL="362342" indent="-362342">
              <a:lnSpc>
                <a:spcPct val="107000"/>
              </a:lnSpc>
              <a:buFont typeface="Symbol"/>
              <a:buChar char=""/>
            </a:pPr>
            <a:r>
              <a:rPr lang="en-AU" sz="1300" b="1" i="1" dirty="0">
                <a:ea typeface="Times New Roman"/>
                <a:cs typeface="Times New Roman"/>
              </a:rPr>
              <a:t>Around 1 in 5 (19.5%) consumed alcohol while pregnant after knowledge of their pregnancy</a:t>
            </a:r>
            <a:r>
              <a:rPr lang="en-AU" sz="1300" dirty="0">
                <a:ea typeface="Times New Roman"/>
                <a:cs typeface="Times New Roman"/>
              </a:rPr>
              <a:t>; </a:t>
            </a:r>
            <a:endParaRPr lang="en-AU" sz="1300" dirty="0">
              <a:ea typeface="Calibri"/>
              <a:cs typeface="Times New Roman"/>
            </a:endParaRPr>
          </a:p>
          <a:p>
            <a:pPr marL="362342" indent="-362342">
              <a:lnSpc>
                <a:spcPct val="107000"/>
              </a:lnSpc>
              <a:buFont typeface="Symbol"/>
              <a:buChar char=""/>
            </a:pPr>
            <a:r>
              <a:rPr lang="en-AU" sz="1300" dirty="0">
                <a:ea typeface="Times New Roman"/>
                <a:cs typeface="Times New Roman"/>
              </a:rPr>
              <a:t>A survey of health professionals undertaken by FARE in 2013 found that, while most were aware of the NHMRC Guidelines, more than two in five (45%) were not familiar with the content. </a:t>
            </a:r>
            <a:endParaRPr lang="en-AU" sz="1300" dirty="0">
              <a:ea typeface="Calibri"/>
              <a:cs typeface="Times New Roman"/>
            </a:endParaRPr>
          </a:p>
          <a:p>
            <a:endParaRPr lang="en-AU" dirty="0"/>
          </a:p>
        </p:txBody>
      </p:sp>
      <p:sp>
        <p:nvSpPr>
          <p:cNvPr id="4" name="Slide Number Placeholder 3"/>
          <p:cNvSpPr>
            <a:spLocks noGrp="1"/>
          </p:cNvSpPr>
          <p:nvPr>
            <p:ph type="sldNum" sz="quarter" idx="10"/>
          </p:nvPr>
        </p:nvSpPr>
        <p:spPr/>
        <p:txBody>
          <a:bodyPr/>
          <a:lstStyle/>
          <a:p>
            <a:fld id="{612078FA-CA7B-4513-B0DF-79DB2FBF03D0}" type="slidenum">
              <a:rPr lang="en-AU" smtClean="0"/>
              <a:t>8</a:t>
            </a:fld>
            <a:endParaRPr lang="en-AU"/>
          </a:p>
        </p:txBody>
      </p:sp>
    </p:spTree>
    <p:extLst>
      <p:ext uri="{BB962C8B-B14F-4D97-AF65-F5344CB8AC3E}">
        <p14:creationId xmlns:p14="http://schemas.microsoft.com/office/powerpoint/2010/main" val="3675957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recognition of these facts, the Women Want to Know Project was established to encourage health professionals to routinely discuss alcohol and pregnancy with women and to provide advice that is consistent with the NHMRC’s Alcohol Guidelines. This is the first national project to promote the revised maternal alcohol consumption guideline among health professionals. Women Want to Know was developed by the Foundation for Alcohol Research and Education (FARE) in collaboration with the AMA and other leading health professional bodies across Australia, and is supported by funding from the Australian Government under the Substance Service Delivery Grants Fund. The AMA’s contribution to the project has included representation on the working group overseeing the project; inviting feedback from AMA members on the key barriers and enablers to discussing alcohol with patients; supporting the distribution of a survey through the AMA’s GP networks; and the participation of the AMA President and Dr Barri Phatarfod in filmed interviews and in scripted scenarios for a CPD module </a:t>
            </a:r>
            <a:endParaRPr lang="en-AU" dirty="0"/>
          </a:p>
        </p:txBody>
      </p:sp>
      <p:sp>
        <p:nvSpPr>
          <p:cNvPr id="4" name="Slide Number Placeholder 3"/>
          <p:cNvSpPr>
            <a:spLocks noGrp="1"/>
          </p:cNvSpPr>
          <p:nvPr>
            <p:ph type="sldNum" sz="quarter" idx="10"/>
          </p:nvPr>
        </p:nvSpPr>
        <p:spPr/>
        <p:txBody>
          <a:bodyPr/>
          <a:lstStyle/>
          <a:p>
            <a:fld id="{612078FA-CA7B-4513-B0DF-79DB2FBF03D0}" type="slidenum">
              <a:rPr lang="en-AU" smtClean="0"/>
              <a:t>9</a:t>
            </a:fld>
            <a:endParaRPr lang="en-AU"/>
          </a:p>
        </p:txBody>
      </p:sp>
    </p:spTree>
    <p:extLst>
      <p:ext uri="{BB962C8B-B14F-4D97-AF65-F5344CB8AC3E}">
        <p14:creationId xmlns:p14="http://schemas.microsoft.com/office/powerpoint/2010/main" val="641223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10/29/2014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ma.com.au/position-statement/alcohol-consumption-and-alcohol-related-harms-2012"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AU" dirty="0" smtClean="0"/>
              <a:t>Dr Richard Kidd</a:t>
            </a:r>
          </a:p>
          <a:p>
            <a:r>
              <a:rPr lang="en-AU" dirty="0" smtClean="0"/>
              <a:t>Deputy Chair AMA Council General Practice</a:t>
            </a:r>
            <a:endParaRPr lang="en-AU" dirty="0"/>
          </a:p>
        </p:txBody>
      </p:sp>
      <p:sp>
        <p:nvSpPr>
          <p:cNvPr id="2" name="Title 1"/>
          <p:cNvSpPr>
            <a:spLocks noGrp="1"/>
          </p:cNvSpPr>
          <p:nvPr>
            <p:ph type="ctrTitle"/>
          </p:nvPr>
        </p:nvSpPr>
        <p:spPr/>
        <p:txBody>
          <a:bodyPr/>
          <a:lstStyle/>
          <a:p>
            <a:r>
              <a:rPr lang="en-AU" dirty="0" smtClean="0"/>
              <a:t>AMA National Alcohol Summit FASD</a:t>
            </a:r>
            <a:endParaRPr lang="en-AU" dirty="0"/>
          </a:p>
        </p:txBody>
      </p:sp>
    </p:spTree>
    <p:extLst>
      <p:ext uri="{BB962C8B-B14F-4D97-AF65-F5344CB8AC3E}">
        <p14:creationId xmlns:p14="http://schemas.microsoft.com/office/powerpoint/2010/main" val="34449763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087562"/>
          </a:xfrm>
        </p:spPr>
        <p:txBody>
          <a:bodyPr>
            <a:normAutofit/>
          </a:bodyPr>
          <a:lstStyle/>
          <a:p>
            <a:r>
              <a:rPr lang="en-AU" dirty="0" smtClean="0"/>
              <a:t>Women want to know project: </a:t>
            </a:r>
            <a:br>
              <a:rPr lang="en-AU" dirty="0" smtClean="0"/>
            </a:br>
            <a:r>
              <a:rPr lang="en-AU" sz="2400" dirty="0" smtClean="0">
                <a:latin typeface="Arial" panose="020B0604020202020204" pitchFamily="34" charset="0"/>
                <a:cs typeface="Arial" panose="020B0604020202020204" pitchFamily="34" charset="0"/>
              </a:rPr>
              <a:t>97% of Australian women want to be asked about alcohol use during pregnancy</a:t>
            </a:r>
            <a:endParaRPr lang="en-AU" dirty="0"/>
          </a:p>
        </p:txBody>
      </p:sp>
      <p:pic>
        <p:nvPicPr>
          <p:cNvPr id="2052"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914400" y="2577304"/>
            <a:ext cx="7772400" cy="2312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6576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5 As</a:t>
            </a:r>
            <a:endParaRPr lang="en-AU" dirty="0"/>
          </a:p>
        </p:txBody>
      </p:sp>
      <p:sp>
        <p:nvSpPr>
          <p:cNvPr id="3" name="Content Placeholder 2"/>
          <p:cNvSpPr>
            <a:spLocks noGrp="1"/>
          </p:cNvSpPr>
          <p:nvPr>
            <p:ph sz="quarter" idx="1"/>
          </p:nvPr>
        </p:nvSpPr>
        <p:spPr/>
        <p:txBody>
          <a:bodyPr/>
          <a:lstStyle/>
          <a:p>
            <a:r>
              <a:rPr lang="en-AU" dirty="0" smtClean="0"/>
              <a:t>Ask all women of child bearing age and pregnant women about their alcohol use</a:t>
            </a:r>
          </a:p>
          <a:p>
            <a:r>
              <a:rPr lang="en-AU" dirty="0" smtClean="0"/>
              <a:t>Assess and record the level of risk of women’s alcohol intake</a:t>
            </a:r>
          </a:p>
          <a:p>
            <a:r>
              <a:rPr lang="en-AU" dirty="0" smtClean="0"/>
              <a:t>Advise all women that no alcohol is the safest choice when pregnant or planning a pregnancy </a:t>
            </a:r>
          </a:p>
          <a:p>
            <a:r>
              <a:rPr lang="en-AU" dirty="0" smtClean="0"/>
              <a:t>Assist women to stop or reduce alcohol consumption</a:t>
            </a:r>
          </a:p>
          <a:p>
            <a:r>
              <a:rPr lang="en-AU" dirty="0" smtClean="0"/>
              <a:t>Arrange for further support</a:t>
            </a:r>
            <a:endParaRPr lang="en-AU" dirty="0"/>
          </a:p>
        </p:txBody>
      </p:sp>
    </p:spTree>
    <p:extLst>
      <p:ext uri="{BB962C8B-B14F-4D97-AF65-F5344CB8AC3E}">
        <p14:creationId xmlns:p14="http://schemas.microsoft.com/office/powerpoint/2010/main" val="4139682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National Foetal Spectrum Disorder Action Plan</a:t>
            </a:r>
            <a:endParaRPr lang="en-AU"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990600" y="1600200"/>
            <a:ext cx="7467600" cy="4800599"/>
          </a:xfrm>
        </p:spPr>
      </p:pic>
    </p:spTree>
    <p:extLst>
      <p:ext uri="{BB962C8B-B14F-4D97-AF65-F5344CB8AC3E}">
        <p14:creationId xmlns:p14="http://schemas.microsoft.com/office/powerpoint/2010/main" val="13946821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Warning labelling </a:t>
            </a:r>
            <a:endParaRPr lang="en-AU" dirty="0"/>
          </a:p>
        </p:txBody>
      </p:sp>
      <p:pic>
        <p:nvPicPr>
          <p:cNvPr id="6"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066800" y="1905000"/>
            <a:ext cx="7848600" cy="3657600"/>
          </a:xfrm>
        </p:spPr>
      </p:pic>
    </p:spTree>
    <p:extLst>
      <p:ext uri="{BB962C8B-B14F-4D97-AF65-F5344CB8AC3E}">
        <p14:creationId xmlns:p14="http://schemas.microsoft.com/office/powerpoint/2010/main" val="41589973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Warning label - France</a:t>
            </a:r>
            <a:endParaRPr lang="en-AU"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438401" y="1676400"/>
            <a:ext cx="4953000" cy="4648199"/>
          </a:xfrm>
        </p:spPr>
      </p:pic>
    </p:spTree>
    <p:extLst>
      <p:ext uri="{BB962C8B-B14F-4D97-AF65-F5344CB8AC3E}">
        <p14:creationId xmlns:p14="http://schemas.microsoft.com/office/powerpoint/2010/main" val="4822115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Drinking culture: </a:t>
            </a:r>
            <a:endParaRPr lang="en-AU"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914400" y="1600200"/>
            <a:ext cx="7696200" cy="4495799"/>
          </a:xfrm>
        </p:spPr>
      </p:pic>
    </p:spTree>
    <p:extLst>
      <p:ext uri="{BB962C8B-B14F-4D97-AF65-F5344CB8AC3E}">
        <p14:creationId xmlns:p14="http://schemas.microsoft.com/office/powerpoint/2010/main" val="3529113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Alcohol hospitalises how many? </a:t>
            </a:r>
            <a:endParaRPr lang="en-AU"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04800" y="1447800"/>
            <a:ext cx="8382000" cy="4642377"/>
          </a:xfrm>
        </p:spPr>
      </p:pic>
    </p:spTree>
    <p:extLst>
      <p:ext uri="{BB962C8B-B14F-4D97-AF65-F5344CB8AC3E}">
        <p14:creationId xmlns:p14="http://schemas.microsoft.com/office/powerpoint/2010/main" val="3241348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Alcohol costs how much? </a:t>
            </a:r>
            <a:endParaRPr lang="en-AU"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914400" y="1987023"/>
            <a:ext cx="7772400" cy="3493553"/>
          </a:xfrm>
        </p:spPr>
      </p:pic>
    </p:spTree>
    <p:extLst>
      <p:ext uri="{BB962C8B-B14F-4D97-AF65-F5344CB8AC3E}">
        <p14:creationId xmlns:p14="http://schemas.microsoft.com/office/powerpoint/2010/main" val="2389535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Alcohol is advertised mainly in sport! </a:t>
            </a:r>
            <a:endParaRPr lang="en-AU"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914400" y="1987023"/>
            <a:ext cx="7772400" cy="3493553"/>
          </a:xfrm>
        </p:spPr>
      </p:pic>
    </p:spTree>
    <p:extLst>
      <p:ext uri="{BB962C8B-B14F-4D97-AF65-F5344CB8AC3E}">
        <p14:creationId xmlns:p14="http://schemas.microsoft.com/office/powerpoint/2010/main" val="591262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011362"/>
          </a:xfrm>
        </p:spPr>
        <p:txBody>
          <a:bodyPr>
            <a:normAutofit/>
          </a:bodyPr>
          <a:lstStyle/>
          <a:p>
            <a:r>
              <a:rPr lang="en-AU" dirty="0" smtClean="0"/>
              <a:t>AMA Position Statement: Alcohol </a:t>
            </a:r>
            <a:r>
              <a:rPr lang="en-AU" dirty="0"/>
              <a:t>Consumption and Alcohol-related Harms - 2012</a:t>
            </a:r>
          </a:p>
        </p:txBody>
      </p:sp>
      <p:sp>
        <p:nvSpPr>
          <p:cNvPr id="3" name="Content Placeholder 2"/>
          <p:cNvSpPr>
            <a:spLocks noGrp="1"/>
          </p:cNvSpPr>
          <p:nvPr>
            <p:ph sz="quarter" idx="1"/>
          </p:nvPr>
        </p:nvSpPr>
        <p:spPr>
          <a:xfrm>
            <a:off x="914400" y="2590800"/>
            <a:ext cx="7772400" cy="3429000"/>
          </a:xfrm>
        </p:spPr>
        <p:txBody>
          <a:bodyPr/>
          <a:lstStyle/>
          <a:p>
            <a:endParaRPr lang="en-AU" dirty="0" smtClean="0">
              <a:hlinkClick r:id="rId3"/>
            </a:endParaRPr>
          </a:p>
          <a:p>
            <a:endParaRPr lang="en-AU" dirty="0" smtClean="0">
              <a:hlinkClick r:id="rId3"/>
            </a:endParaRPr>
          </a:p>
          <a:p>
            <a:r>
              <a:rPr lang="en-AU" sz="2800" dirty="0" smtClean="0"/>
              <a:t>https</a:t>
            </a:r>
            <a:r>
              <a:rPr lang="en-AU" sz="2800" dirty="0"/>
              <a:t>://</a:t>
            </a:r>
            <a:r>
              <a:rPr lang="en-AU" sz="3200" dirty="0" smtClean="0"/>
              <a:t>ama.com.au/position-statement/alcohol-consumption-and-alcohol-related-harms-2012</a:t>
            </a:r>
            <a:r>
              <a:rPr lang="en-AU" sz="2800" dirty="0" smtClean="0"/>
              <a:t> </a:t>
            </a:r>
            <a:endParaRPr lang="en-AU" sz="2800" dirty="0"/>
          </a:p>
        </p:txBody>
      </p:sp>
    </p:spTree>
    <p:extLst>
      <p:ext uri="{BB962C8B-B14F-4D97-AF65-F5344CB8AC3E}">
        <p14:creationId xmlns:p14="http://schemas.microsoft.com/office/powerpoint/2010/main" val="600673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AMA Advocacy harmful alcohol use</a:t>
            </a:r>
            <a:endParaRPr lang="en-AU"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123950" y="1828800"/>
            <a:ext cx="7353300" cy="3810000"/>
          </a:xfrm>
        </p:spPr>
      </p:pic>
    </p:spTree>
    <p:extLst>
      <p:ext uri="{BB962C8B-B14F-4D97-AF65-F5344CB8AC3E}">
        <p14:creationId xmlns:p14="http://schemas.microsoft.com/office/powerpoint/2010/main" val="37437742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Alcohol related harm in pregnancy</a:t>
            </a:r>
            <a:endParaRPr lang="en-AU"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362201" y="1524000"/>
            <a:ext cx="5029200" cy="5105400"/>
          </a:xfrm>
        </p:spPr>
      </p:pic>
    </p:spTree>
    <p:extLst>
      <p:ext uri="{BB962C8B-B14F-4D97-AF65-F5344CB8AC3E}">
        <p14:creationId xmlns:p14="http://schemas.microsoft.com/office/powerpoint/2010/main" val="42316161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Alcohol related road death &amp; injury</a:t>
            </a:r>
            <a:endParaRPr lang="en-AU"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143000" y="1524000"/>
            <a:ext cx="6781800" cy="4724400"/>
          </a:xfrm>
        </p:spPr>
      </p:pic>
    </p:spTree>
    <p:extLst>
      <p:ext uri="{BB962C8B-B14F-4D97-AF65-F5344CB8AC3E}">
        <p14:creationId xmlns:p14="http://schemas.microsoft.com/office/powerpoint/2010/main" val="4662059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Alcohol related violence</a:t>
            </a:r>
            <a:endParaRPr lang="en-AU" dirty="0"/>
          </a:p>
        </p:txBody>
      </p:sp>
      <p:pic>
        <p:nvPicPr>
          <p:cNvPr id="6"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219200" y="1828800"/>
            <a:ext cx="6781800" cy="4419600"/>
          </a:xfrm>
        </p:spPr>
      </p:pic>
    </p:spTree>
    <p:extLst>
      <p:ext uri="{BB962C8B-B14F-4D97-AF65-F5344CB8AC3E}">
        <p14:creationId xmlns:p14="http://schemas.microsoft.com/office/powerpoint/2010/main" val="28226851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Foetal </a:t>
            </a:r>
            <a:r>
              <a:rPr lang="en-AU" smtClean="0"/>
              <a:t>Alcohol Spectrum Disorder</a:t>
            </a:r>
            <a:endParaRPr lang="en-AU" dirty="0"/>
          </a:p>
        </p:txBody>
      </p:sp>
      <p:pic>
        <p:nvPicPr>
          <p:cNvPr id="7" name="Content Placeholder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600200" y="1524000"/>
            <a:ext cx="6477000" cy="5086350"/>
          </a:xfrm>
        </p:spPr>
      </p:pic>
    </p:spTree>
    <p:extLst>
      <p:ext uri="{BB962C8B-B14F-4D97-AF65-F5344CB8AC3E}">
        <p14:creationId xmlns:p14="http://schemas.microsoft.com/office/powerpoint/2010/main" val="30938590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NHMRC Guidelines: </a:t>
            </a:r>
            <a:endParaRPr lang="en-AU" dirty="0"/>
          </a:p>
        </p:txBody>
      </p:sp>
      <p:sp>
        <p:nvSpPr>
          <p:cNvPr id="3" name="Content Placeholder 2"/>
          <p:cNvSpPr>
            <a:spLocks noGrp="1"/>
          </p:cNvSpPr>
          <p:nvPr>
            <p:ph sz="quarter" idx="1"/>
          </p:nvPr>
        </p:nvSpPr>
        <p:spPr/>
        <p:txBody>
          <a:bodyPr/>
          <a:lstStyle/>
          <a:p>
            <a:r>
              <a:rPr lang="en-AU" dirty="0" smtClean="0"/>
              <a:t>For women who are pregnant or planning pregnancy, not drinking is the safest option</a:t>
            </a:r>
          </a:p>
          <a:p>
            <a:r>
              <a:rPr lang="en-AU" dirty="0" smtClean="0"/>
              <a:t>For women who are breastfeeding, not drinking is the safest option. </a:t>
            </a:r>
          </a:p>
          <a:p>
            <a:endParaRPr lang="en-AU" dirty="0"/>
          </a:p>
        </p:txBody>
      </p:sp>
    </p:spTree>
    <p:extLst>
      <p:ext uri="{BB962C8B-B14F-4D97-AF65-F5344CB8AC3E}">
        <p14:creationId xmlns:p14="http://schemas.microsoft.com/office/powerpoint/2010/main" val="15433962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Guidelines need promoting</a:t>
            </a:r>
            <a:endParaRPr lang="en-AU" dirty="0"/>
          </a:p>
        </p:txBody>
      </p:sp>
      <p:sp>
        <p:nvSpPr>
          <p:cNvPr id="3" name="Content Placeholder 2"/>
          <p:cNvSpPr>
            <a:spLocks noGrp="1"/>
          </p:cNvSpPr>
          <p:nvPr>
            <p:ph sz="quarter" idx="1"/>
          </p:nvPr>
        </p:nvSpPr>
        <p:spPr/>
        <p:txBody>
          <a:bodyPr/>
          <a:lstStyle/>
          <a:p>
            <a:endParaRPr lang="en-AU" dirty="0" smtClean="0"/>
          </a:p>
          <a:p>
            <a:endParaRPr lang="en-AU" dirty="0"/>
          </a:p>
          <a:p>
            <a:r>
              <a:rPr lang="en-AU" dirty="0" smtClean="0"/>
              <a:t>Nearly 50% of women consumed alcohol before knowing they were pregnant </a:t>
            </a:r>
          </a:p>
          <a:p>
            <a:r>
              <a:rPr lang="en-AU" dirty="0" smtClean="0"/>
              <a:t>19.5% consumed alcohol knowing they were pregnant</a:t>
            </a:r>
          </a:p>
          <a:p>
            <a:r>
              <a:rPr lang="en-AU" dirty="0" smtClean="0"/>
              <a:t>&gt; 45% health professionals not familiar with NHMRC guidelines</a:t>
            </a:r>
            <a:endParaRPr lang="en-AU" dirty="0"/>
          </a:p>
        </p:txBody>
      </p:sp>
    </p:spTree>
    <p:extLst>
      <p:ext uri="{BB962C8B-B14F-4D97-AF65-F5344CB8AC3E}">
        <p14:creationId xmlns:p14="http://schemas.microsoft.com/office/powerpoint/2010/main" val="6061278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697162"/>
          </a:xfrm>
        </p:spPr>
        <p:txBody>
          <a:bodyPr>
            <a:normAutofit/>
          </a:bodyPr>
          <a:lstStyle/>
          <a:p>
            <a:r>
              <a:rPr lang="en-AU" dirty="0" smtClean="0"/>
              <a:t>Women Want </a:t>
            </a:r>
            <a:r>
              <a:rPr lang="en-AU" dirty="0"/>
              <a:t>To </a:t>
            </a:r>
            <a:r>
              <a:rPr lang="en-AU" dirty="0" smtClean="0"/>
              <a:t>Know Project </a:t>
            </a:r>
            <a:br>
              <a:rPr lang="en-AU" dirty="0" smtClean="0"/>
            </a:br>
            <a:r>
              <a:rPr lang="en-AU" dirty="0" smtClean="0"/>
              <a:t> FARE / AMA …</a:t>
            </a:r>
            <a:r>
              <a:rPr lang="en-AU" dirty="0"/>
              <a:t/>
            </a:r>
            <a:br>
              <a:rPr lang="en-AU" dirty="0"/>
            </a:br>
            <a:r>
              <a:rPr lang="en-AU" sz="3100" dirty="0">
                <a:latin typeface="+mn-lt"/>
              </a:rPr>
              <a:t> Information for health professionals on pregnancy and </a:t>
            </a:r>
            <a:r>
              <a:rPr lang="en-AU" sz="3100" dirty="0" smtClean="0">
                <a:latin typeface="+mn-lt"/>
              </a:rPr>
              <a:t>alcohol </a:t>
            </a:r>
            <a:endParaRPr lang="en-AU" sz="3100" dirty="0">
              <a:latin typeface="+mn-lt"/>
            </a:endParaRPr>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143000" y="3200400"/>
            <a:ext cx="7772400" cy="335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386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1694</TotalTime>
  <Words>2419</Words>
  <Application>Microsoft Office PowerPoint</Application>
  <PresentationFormat>On-screen Show (4:3)</PresentationFormat>
  <Paragraphs>102</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Flama-Light</vt:lpstr>
      <vt:lpstr>Franklin Gothic Book</vt:lpstr>
      <vt:lpstr>Perpetua</vt:lpstr>
      <vt:lpstr>Symbol</vt:lpstr>
      <vt:lpstr>Times New Roman</vt:lpstr>
      <vt:lpstr>Wingdings 2</vt:lpstr>
      <vt:lpstr>Equity</vt:lpstr>
      <vt:lpstr>AMA National Alcohol Summit FASD</vt:lpstr>
      <vt:lpstr>AMA Advocacy harmful alcohol use</vt:lpstr>
      <vt:lpstr>Alcohol related harm in pregnancy</vt:lpstr>
      <vt:lpstr>Alcohol related road death &amp; injury</vt:lpstr>
      <vt:lpstr>Alcohol related violence</vt:lpstr>
      <vt:lpstr>Foetal Alcohol Spectrum Disorder</vt:lpstr>
      <vt:lpstr>NHMRC Guidelines: </vt:lpstr>
      <vt:lpstr>Guidelines need promoting</vt:lpstr>
      <vt:lpstr>Women Want To Know Project   FARE / AMA …  Information for health professionals on pregnancy and alcohol </vt:lpstr>
      <vt:lpstr>Women want to know project:  97% of Australian women want to be asked about alcohol use during pregnancy</vt:lpstr>
      <vt:lpstr>The 5 As</vt:lpstr>
      <vt:lpstr>National Foetal Spectrum Disorder Action Plan</vt:lpstr>
      <vt:lpstr>Warning labelling </vt:lpstr>
      <vt:lpstr>Warning label - France</vt:lpstr>
      <vt:lpstr>Drinking culture: </vt:lpstr>
      <vt:lpstr>Alcohol hospitalises how many? </vt:lpstr>
      <vt:lpstr>Alcohol costs how much? </vt:lpstr>
      <vt:lpstr>Alcohol is advertised mainly in sport! </vt:lpstr>
      <vt:lpstr>AMA Position Statement: Alcohol Consumption and Alcohol-related Harms - 2012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 National Alcohol Summit FASD</dc:title>
  <dc:creator>Richard</dc:creator>
  <cp:lastModifiedBy>One Vision</cp:lastModifiedBy>
  <cp:revision>28</cp:revision>
  <dcterms:created xsi:type="dcterms:W3CDTF">2006-08-16T00:00:00Z</dcterms:created>
  <dcterms:modified xsi:type="dcterms:W3CDTF">2014-10-28T21:02:11Z</dcterms:modified>
</cp:coreProperties>
</file>