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98" r:id="rId3"/>
    <p:sldId id="287" r:id="rId4"/>
    <p:sldId id="288" r:id="rId5"/>
    <p:sldId id="281" r:id="rId6"/>
    <p:sldId id="282" r:id="rId7"/>
    <p:sldId id="283" r:id="rId8"/>
    <p:sldId id="270" r:id="rId9"/>
    <p:sldId id="289" r:id="rId10"/>
    <p:sldId id="269" r:id="rId11"/>
    <p:sldId id="279" r:id="rId12"/>
    <p:sldId id="295" r:id="rId13"/>
    <p:sldId id="291" r:id="rId14"/>
    <p:sldId id="292" r:id="rId15"/>
    <p:sldId id="294" r:id="rId16"/>
    <p:sldId id="296" r:id="rId17"/>
    <p:sldId id="259" r:id="rId18"/>
    <p:sldId id="297" r:id="rId19"/>
    <p:sldId id="273" r:id="rId20"/>
    <p:sldId id="258" r:id="rId21"/>
    <p:sldId id="257"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Dropbox\2013%20alcohol%20brands\2012%20COMPLETEPostAnalysis_v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xis\sjc-academic$\uqncarah\My%20Documents\Research%20projects\alcohol%20social%20media\phase%202\facebook%20content%20anlaysis\2013%20alcohol%20brands\2012%20COMPLETEPostAnalysis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'TESD time'!$M$3</c:f>
              <c:strCache>
                <c:ptCount val="1"/>
                <c:pt idx="0">
                  <c:v>Number of posts</c:v>
                </c:pt>
              </c:strCache>
            </c:strRef>
          </c:tx>
          <c:invertIfNegative val="0"/>
          <c:cat>
            <c:numRef>
              <c:f>'TESD time'!$L$4:$L$16</c:f>
              <c:numCache>
                <c:formatCode>h:mm</c:formatCode>
                <c:ptCount val="13"/>
                <c:pt idx="0">
                  <c:v>0.29166666666666702</c:v>
                </c:pt>
                <c:pt idx="1">
                  <c:v>0.33333333333333298</c:v>
                </c:pt>
                <c:pt idx="2">
                  <c:v>0.375</c:v>
                </c:pt>
                <c:pt idx="3">
                  <c:v>0.41666666666666702</c:v>
                </c:pt>
                <c:pt idx="4">
                  <c:v>0.45833333333333298</c:v>
                </c:pt>
                <c:pt idx="5">
                  <c:v>0.5</c:v>
                </c:pt>
                <c:pt idx="6">
                  <c:v>0.54166666666666696</c:v>
                </c:pt>
                <c:pt idx="7">
                  <c:v>0.58333333333333304</c:v>
                </c:pt>
                <c:pt idx="8">
                  <c:v>0.625</c:v>
                </c:pt>
                <c:pt idx="9">
                  <c:v>0.66666666666666696</c:v>
                </c:pt>
                <c:pt idx="10">
                  <c:v>0.70833333333333304</c:v>
                </c:pt>
                <c:pt idx="11">
                  <c:v>0.75</c:v>
                </c:pt>
                <c:pt idx="12">
                  <c:v>0.79166666666666596</c:v>
                </c:pt>
              </c:numCache>
            </c:numRef>
          </c:cat>
          <c:val>
            <c:numRef>
              <c:f>'TESD time'!$M$4:$M$16</c:f>
              <c:numCache>
                <c:formatCode>General</c:formatCode>
                <c:ptCount val="13"/>
                <c:pt idx="0">
                  <c:v>4</c:v>
                </c:pt>
                <c:pt idx="1">
                  <c:v>5</c:v>
                </c:pt>
                <c:pt idx="2">
                  <c:v>11</c:v>
                </c:pt>
                <c:pt idx="3">
                  <c:v>5</c:v>
                </c:pt>
                <c:pt idx="4">
                  <c:v>10</c:v>
                </c:pt>
                <c:pt idx="5">
                  <c:v>10</c:v>
                </c:pt>
                <c:pt idx="6">
                  <c:v>18</c:v>
                </c:pt>
                <c:pt idx="7">
                  <c:v>33</c:v>
                </c:pt>
                <c:pt idx="8">
                  <c:v>52</c:v>
                </c:pt>
                <c:pt idx="9">
                  <c:v>57</c:v>
                </c:pt>
                <c:pt idx="10">
                  <c:v>41</c:v>
                </c:pt>
                <c:pt idx="11">
                  <c:v>15</c:v>
                </c:pt>
                <c:pt idx="12">
                  <c:v>3</c:v>
                </c:pt>
              </c:numCache>
            </c:numRef>
          </c:val>
        </c:ser>
        <c:dLbls>
          <c:showLegendKey val="0"/>
          <c:showVal val="0"/>
          <c:showCatName val="0"/>
          <c:showSerName val="0"/>
          <c:showPercent val="0"/>
          <c:showBubbleSize val="0"/>
        </c:dLbls>
        <c:gapWidth val="150"/>
        <c:axId val="392116928"/>
        <c:axId val="392127904"/>
      </c:barChart>
      <c:catAx>
        <c:axId val="392116928"/>
        <c:scaling>
          <c:orientation val="minMax"/>
        </c:scaling>
        <c:delete val="0"/>
        <c:axPos val="b"/>
        <c:numFmt formatCode="h:mm" sourceLinked="1"/>
        <c:majorTickMark val="out"/>
        <c:minorTickMark val="none"/>
        <c:tickLblPos val="nextTo"/>
        <c:crossAx val="392127904"/>
        <c:crosses val="autoZero"/>
        <c:auto val="1"/>
        <c:lblAlgn val="ctr"/>
        <c:lblOffset val="100"/>
        <c:noMultiLvlLbl val="0"/>
      </c:catAx>
      <c:valAx>
        <c:axId val="392127904"/>
        <c:scaling>
          <c:orientation val="minMax"/>
        </c:scaling>
        <c:delete val="0"/>
        <c:axPos val="l"/>
        <c:majorGridlines/>
        <c:numFmt formatCode="General" sourceLinked="1"/>
        <c:majorTickMark val="out"/>
        <c:minorTickMark val="none"/>
        <c:tickLblPos val="nextTo"/>
        <c:crossAx val="39211692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'Day of the week'!$B$27</c:f>
              <c:strCache>
                <c:ptCount val="1"/>
                <c:pt idx="0">
                  <c:v>Posts</c:v>
                </c:pt>
              </c:strCache>
            </c:strRef>
          </c:tx>
          <c:invertIfNegative val="0"/>
          <c:cat>
            <c:strRef>
              <c:f>'Day of the week'!$A$28:$A$34</c:f>
              <c:strCache>
                <c:ptCount val="7"/>
                <c:pt idx="0">
                  <c:v>Monday</c:v>
                </c:pt>
                <c:pt idx="1">
                  <c:v>Tuesday</c:v>
                </c:pt>
                <c:pt idx="2">
                  <c:v>Wednesday</c:v>
                </c:pt>
                <c:pt idx="3">
                  <c:v>Thursday</c:v>
                </c:pt>
                <c:pt idx="4">
                  <c:v>Friday</c:v>
                </c:pt>
                <c:pt idx="5">
                  <c:v>Saturday</c:v>
                </c:pt>
                <c:pt idx="6">
                  <c:v>Sunday</c:v>
                </c:pt>
              </c:strCache>
            </c:strRef>
          </c:cat>
          <c:val>
            <c:numRef>
              <c:f>'Day of the week'!$B$28:$B$34</c:f>
              <c:numCache>
                <c:formatCode>General</c:formatCode>
                <c:ptCount val="7"/>
                <c:pt idx="0">
                  <c:v>1166</c:v>
                </c:pt>
                <c:pt idx="1">
                  <c:v>1278</c:v>
                </c:pt>
                <c:pt idx="2">
                  <c:v>1357</c:v>
                </c:pt>
                <c:pt idx="3">
                  <c:v>1356</c:v>
                </c:pt>
                <c:pt idx="4">
                  <c:v>1891</c:v>
                </c:pt>
                <c:pt idx="5">
                  <c:v>360</c:v>
                </c:pt>
                <c:pt idx="6">
                  <c:v>285</c:v>
                </c:pt>
              </c:numCache>
            </c:numRef>
          </c:val>
        </c:ser>
        <c:dLbls>
          <c:showLegendKey val="0"/>
          <c:showVal val="0"/>
          <c:showCatName val="0"/>
          <c:showSerName val="0"/>
          <c:showPercent val="0"/>
          <c:showBubbleSize val="0"/>
        </c:dLbls>
        <c:gapWidth val="150"/>
        <c:axId val="392125552"/>
        <c:axId val="392123592"/>
      </c:barChart>
      <c:catAx>
        <c:axId val="392125552"/>
        <c:scaling>
          <c:orientation val="minMax"/>
        </c:scaling>
        <c:delete val="0"/>
        <c:axPos val="b"/>
        <c:numFmt formatCode="General" sourceLinked="0"/>
        <c:majorTickMark val="out"/>
        <c:minorTickMark val="none"/>
        <c:tickLblPos val="nextTo"/>
        <c:crossAx val="392123592"/>
        <c:crosses val="autoZero"/>
        <c:auto val="1"/>
        <c:lblAlgn val="ctr"/>
        <c:lblOffset val="100"/>
        <c:noMultiLvlLbl val="0"/>
      </c:catAx>
      <c:valAx>
        <c:axId val="392123592"/>
        <c:scaling>
          <c:orientation val="minMax"/>
        </c:scaling>
        <c:delete val="0"/>
        <c:axPos val="l"/>
        <c:majorGridlines/>
        <c:numFmt formatCode="General" sourceLinked="1"/>
        <c:majorTickMark val="out"/>
        <c:minorTickMark val="none"/>
        <c:tickLblPos val="nextTo"/>
        <c:crossAx val="392125552"/>
        <c:crosses val="autoZero"/>
        <c:crossBetween val="between"/>
      </c:valAx>
    </c:plotArea>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157" y="2590477"/>
            <a:ext cx="4309243" cy="3477875"/>
          </a:xfrm>
          <a:prstGeom prst="rect">
            <a:avLst/>
          </a:prstGeom>
          <a:noFill/>
        </p:spPr>
        <p:txBody>
          <a:bodyPr wrap="square" rtlCol="0">
            <a:spAutoFit/>
          </a:bodyPr>
          <a:lstStyle/>
          <a:p>
            <a:endParaRPr lang="en-AU" sz="2200" dirty="0"/>
          </a:p>
          <a:p>
            <a:r>
              <a:rPr lang="en-AU" sz="2200" dirty="0"/>
              <a:t>What does it mean to live in a society where media demand our participation?</a:t>
            </a:r>
          </a:p>
          <a:p>
            <a:endParaRPr lang="en-AU" sz="2200" dirty="0" smtClean="0"/>
          </a:p>
          <a:p>
            <a:r>
              <a:rPr lang="en-AU" sz="2200" dirty="0" smtClean="0"/>
              <a:t>What do we do with media?</a:t>
            </a:r>
          </a:p>
          <a:p>
            <a:endParaRPr lang="en-AU" sz="2200" dirty="0" smtClean="0"/>
          </a:p>
          <a:p>
            <a:r>
              <a:rPr lang="en-AU" sz="2200" dirty="0" smtClean="0"/>
              <a:t>How do media watch and respond to us?</a:t>
            </a:r>
          </a:p>
          <a:p>
            <a:endParaRPr lang="en-AU" sz="2200" dirty="0" smtClean="0"/>
          </a:p>
        </p:txBody>
      </p:sp>
      <p:pic>
        <p:nvPicPr>
          <p:cNvPr id="11" name="Picture 2" descr="\\axis\sjc-academic$\uqncarah\My Documents\Research projects\music festivals\2014 (SITG)\2014 images\IMG_21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134" t="18835" b="10166"/>
          <a:stretch/>
        </p:blipFill>
        <p:spPr bwMode="auto">
          <a:xfrm rot="5400000">
            <a:off x="5240814" y="672594"/>
            <a:ext cx="3844746" cy="3095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969" t="40253" r="62647" b="17377"/>
          <a:stretch/>
        </p:blipFill>
        <p:spPr bwMode="auto">
          <a:xfrm>
            <a:off x="4987157" y="3857885"/>
            <a:ext cx="2686156" cy="285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303" t="23376" r="62510" b="35146"/>
          <a:stretch/>
        </p:blipFill>
        <p:spPr bwMode="auto">
          <a:xfrm>
            <a:off x="6629400" y="2220344"/>
            <a:ext cx="2708821" cy="284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5157" y="297971"/>
            <a:ext cx="4572000" cy="1569660"/>
          </a:xfrm>
          <a:prstGeom prst="rect">
            <a:avLst/>
          </a:prstGeom>
        </p:spPr>
        <p:txBody>
          <a:bodyPr>
            <a:spAutoFit/>
          </a:bodyPr>
          <a:lstStyle/>
          <a:p>
            <a:r>
              <a:rPr lang="en-AU" sz="2400" b="1" dirty="0" smtClean="0"/>
              <a:t>Branding with mobile social media</a:t>
            </a:r>
          </a:p>
          <a:p>
            <a:endParaRPr lang="en-AU" dirty="0"/>
          </a:p>
          <a:p>
            <a:r>
              <a:rPr lang="en-AU" dirty="0" smtClean="0"/>
              <a:t>Nicholas </a:t>
            </a:r>
            <a:r>
              <a:rPr lang="en-AU" dirty="0"/>
              <a:t>Carah, University of Queensland. @</a:t>
            </a:r>
            <a:r>
              <a:rPr lang="en-AU" dirty="0" err="1" smtClean="0"/>
              <a:t>nnniccc</a:t>
            </a:r>
            <a:endParaRPr lang="en-AU" dirty="0"/>
          </a:p>
          <a:p>
            <a:r>
              <a:rPr lang="en-AU" dirty="0" smtClean="0"/>
              <a:t>n.carah@uq.edu.au</a:t>
            </a:r>
            <a:endParaRPr lang="en-AU" dirty="0"/>
          </a:p>
        </p:txBody>
      </p:sp>
    </p:spTree>
    <p:extLst>
      <p:ext uri="{BB962C8B-B14F-4D97-AF65-F5344CB8AC3E}">
        <p14:creationId xmlns:p14="http://schemas.microsoft.com/office/powerpoint/2010/main" val="30520711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michelleshaul:Desktop:Screen Shot 2013-04-05 at 11.14.18 AM.png"/>
          <p:cNvPicPr>
            <a:picLocks noChangeAspect="1"/>
          </p:cNvPicPr>
          <p:nvPr/>
        </p:nvPicPr>
        <p:blipFill rotWithShape="1">
          <a:blip r:embed="rId2">
            <a:extLst>
              <a:ext uri="{28A0092B-C50C-407E-A947-70E740481C1C}">
                <a14:useLocalDpi xmlns:a14="http://schemas.microsoft.com/office/drawing/2010/main" val="0"/>
              </a:ext>
            </a:extLst>
          </a:blip>
          <a:srcRect l="2585" t="1949" r="2517" b="1629"/>
          <a:stretch/>
        </p:blipFill>
        <p:spPr bwMode="auto">
          <a:xfrm>
            <a:off x="467544" y="148030"/>
            <a:ext cx="4364183" cy="6400800"/>
          </a:xfrm>
          <a:prstGeom prst="rect">
            <a:avLst/>
          </a:prstGeom>
          <a:noFill/>
          <a:ln>
            <a:noFill/>
          </a:ln>
        </p:spPr>
      </p:pic>
      <p:sp>
        <p:nvSpPr>
          <p:cNvPr id="4" name="TextBox 3"/>
          <p:cNvSpPr txBox="1"/>
          <p:nvPr/>
        </p:nvSpPr>
        <p:spPr>
          <a:xfrm>
            <a:off x="4139952" y="1412776"/>
            <a:ext cx="4493277" cy="4524315"/>
          </a:xfrm>
          <a:prstGeom prst="rect">
            <a:avLst/>
          </a:prstGeom>
          <a:noFill/>
        </p:spPr>
        <p:txBody>
          <a:bodyPr wrap="square" rtlCol="0">
            <a:spAutoFit/>
          </a:bodyPr>
          <a:lstStyle/>
          <a:p>
            <a:r>
              <a:rPr lang="en-US" dirty="0" smtClean="0"/>
              <a:t>Wild Turkey say:</a:t>
            </a:r>
          </a:p>
          <a:p>
            <a:endParaRPr lang="en-US" dirty="0"/>
          </a:p>
          <a:p>
            <a:r>
              <a:rPr lang="en-US" dirty="0" smtClean="0"/>
              <a:t>‘Some say Wild Turkey is too strong. We have something for them. It’s called a juice box. Bird Up…’</a:t>
            </a:r>
          </a:p>
          <a:p>
            <a:endParaRPr lang="en-US" dirty="0"/>
          </a:p>
          <a:p>
            <a:r>
              <a:rPr lang="en-US" dirty="0"/>
              <a:t>3239 likes, 121 comments, 170 shares.</a:t>
            </a:r>
            <a:endParaRPr lang="en-AU" dirty="0"/>
          </a:p>
          <a:p>
            <a:endParaRPr lang="en-US" dirty="0"/>
          </a:p>
          <a:p>
            <a:r>
              <a:rPr lang="en-US" dirty="0" smtClean="0"/>
              <a:t>Fans reply: </a:t>
            </a:r>
          </a:p>
          <a:p>
            <a:endParaRPr lang="en-US" dirty="0"/>
          </a:p>
          <a:p>
            <a:r>
              <a:rPr lang="en-US" dirty="0" smtClean="0"/>
              <a:t>‘</a:t>
            </a:r>
            <a:r>
              <a:rPr lang="en-US" dirty="0"/>
              <a:t>we call those people </a:t>
            </a:r>
            <a:r>
              <a:rPr lang="en-US" dirty="0" smtClean="0"/>
              <a:t>soft </a:t>
            </a:r>
            <a:r>
              <a:rPr lang="en-US" dirty="0"/>
              <a:t>cock blouse wearing poodle walkers’</a:t>
            </a:r>
          </a:p>
          <a:p>
            <a:endParaRPr lang="en-US" dirty="0"/>
          </a:p>
          <a:p>
            <a:r>
              <a:rPr lang="en-US" dirty="0"/>
              <a:t>‘too strong? grow some balls !!!!!!!!!!!’</a:t>
            </a:r>
          </a:p>
          <a:p>
            <a:endParaRPr lang="en-US" dirty="0"/>
          </a:p>
          <a:p>
            <a:r>
              <a:rPr lang="en-US" dirty="0"/>
              <a:t>‘not for girly men</a:t>
            </a:r>
            <a:r>
              <a:rPr lang="en-US" dirty="0" smtClean="0"/>
              <a:t>’</a:t>
            </a:r>
            <a:endParaRPr lang="en-AU" dirty="0"/>
          </a:p>
        </p:txBody>
      </p:sp>
    </p:spTree>
    <p:extLst>
      <p:ext uri="{BB962C8B-B14F-4D97-AF65-F5344CB8AC3E}">
        <p14:creationId xmlns:p14="http://schemas.microsoft.com/office/powerpoint/2010/main" val="5225617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503" t="24910" r="36284" b="15726"/>
          <a:stretch/>
        </p:blipFill>
        <p:spPr>
          <a:xfrm>
            <a:off x="107503" y="1988840"/>
            <a:ext cx="2979699" cy="2052482"/>
          </a:xfrm>
          <a:prstGeom prst="rect">
            <a:avLst/>
          </a:prstGeom>
        </p:spPr>
      </p:pic>
      <p:pic>
        <p:nvPicPr>
          <p:cNvPr id="4" name="Picture 3"/>
          <p:cNvPicPr>
            <a:picLocks noChangeAspect="1"/>
          </p:cNvPicPr>
          <p:nvPr/>
        </p:nvPicPr>
        <p:blipFill rotWithShape="1">
          <a:blip r:embed="rId3"/>
          <a:srcRect l="6661" t="25318" r="41832" b="7693"/>
          <a:stretch/>
        </p:blipFill>
        <p:spPr>
          <a:xfrm>
            <a:off x="3149184" y="1700808"/>
            <a:ext cx="2803431" cy="2049701"/>
          </a:xfrm>
          <a:prstGeom prst="rect">
            <a:avLst/>
          </a:prstGeom>
        </p:spPr>
      </p:pic>
      <p:pic>
        <p:nvPicPr>
          <p:cNvPr id="5" name="Picture 4"/>
          <p:cNvPicPr>
            <a:picLocks noChangeAspect="1"/>
          </p:cNvPicPr>
          <p:nvPr/>
        </p:nvPicPr>
        <p:blipFill rotWithShape="1">
          <a:blip r:embed="rId4"/>
          <a:srcRect l="7015" t="24095" r="41970" b="13865"/>
          <a:stretch/>
        </p:blipFill>
        <p:spPr>
          <a:xfrm>
            <a:off x="6086684" y="1726197"/>
            <a:ext cx="2923954" cy="1998921"/>
          </a:xfrm>
          <a:prstGeom prst="rect">
            <a:avLst/>
          </a:prstGeom>
        </p:spPr>
      </p:pic>
      <p:pic>
        <p:nvPicPr>
          <p:cNvPr id="6" name="Picture 5"/>
          <p:cNvPicPr>
            <a:picLocks noChangeAspect="1"/>
          </p:cNvPicPr>
          <p:nvPr/>
        </p:nvPicPr>
        <p:blipFill rotWithShape="1">
          <a:blip r:embed="rId5"/>
          <a:srcRect l="2324" t="17545" r="38684" b="5547"/>
          <a:stretch/>
        </p:blipFill>
        <p:spPr>
          <a:xfrm>
            <a:off x="3322806" y="3913705"/>
            <a:ext cx="3061516" cy="2406853"/>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016" t="21199" r="37255" b="5543"/>
          <a:stretch/>
        </p:blipFill>
        <p:spPr bwMode="auto">
          <a:xfrm>
            <a:off x="116820" y="4186096"/>
            <a:ext cx="3095734" cy="2134462"/>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375" t="16267" r="37104" b="6398"/>
          <a:stretch/>
        </p:blipFill>
        <p:spPr bwMode="auto">
          <a:xfrm>
            <a:off x="6452518" y="3913705"/>
            <a:ext cx="2534285" cy="1991085"/>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755576" y="2348880"/>
            <a:ext cx="360040"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p:cNvSpPr/>
          <p:nvPr/>
        </p:nvSpPr>
        <p:spPr>
          <a:xfrm>
            <a:off x="2483768" y="2446375"/>
            <a:ext cx="360040" cy="116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676795" y="2443747"/>
            <a:ext cx="360040" cy="966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p:cNvSpPr/>
          <p:nvPr/>
        </p:nvSpPr>
        <p:spPr>
          <a:xfrm>
            <a:off x="1115616" y="4909248"/>
            <a:ext cx="360040" cy="149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p:cNvSpPr/>
          <p:nvPr/>
        </p:nvSpPr>
        <p:spPr>
          <a:xfrm>
            <a:off x="4700641" y="4581128"/>
            <a:ext cx="591439"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p:cNvSpPr/>
          <p:nvPr/>
        </p:nvSpPr>
        <p:spPr>
          <a:xfrm>
            <a:off x="1195196" y="2492094"/>
            <a:ext cx="360040" cy="712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4520621" y="1910858"/>
            <a:ext cx="360040" cy="221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7452320" y="4293096"/>
            <a:ext cx="360040" cy="117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p:cNvSpPr/>
          <p:nvPr/>
        </p:nvSpPr>
        <p:spPr>
          <a:xfrm>
            <a:off x="4283968" y="1726197"/>
            <a:ext cx="236653" cy="406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1856814" y="4906456"/>
            <a:ext cx="482937" cy="152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30448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905" y="1143000"/>
            <a:ext cx="7704856" cy="5016758"/>
          </a:xfrm>
          <a:prstGeom prst="rect">
            <a:avLst/>
          </a:prstGeom>
          <a:noFill/>
        </p:spPr>
        <p:txBody>
          <a:bodyPr wrap="square" rtlCol="0">
            <a:spAutoFit/>
          </a:bodyPr>
          <a:lstStyle/>
          <a:p>
            <a:r>
              <a:rPr lang="en-AU" sz="8000" b="1" dirty="0" smtClean="0"/>
              <a:t>AFFINITY: </a:t>
            </a:r>
          </a:p>
          <a:p>
            <a:r>
              <a:rPr lang="en-AU" sz="8000" b="1" dirty="0" smtClean="0"/>
              <a:t>TUNING INTO SOCIAL MEDIA ALGORITHMS.  </a:t>
            </a:r>
            <a:endParaRPr lang="en-AU" sz="8000" b="1" dirty="0"/>
          </a:p>
        </p:txBody>
      </p:sp>
    </p:spTree>
    <p:extLst>
      <p:ext uri="{BB962C8B-B14F-4D97-AF65-F5344CB8AC3E}">
        <p14:creationId xmlns:p14="http://schemas.microsoft.com/office/powerpoint/2010/main" val="3784230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4129280176"/>
              </p:ext>
            </p:extLst>
          </p:nvPr>
        </p:nvGraphicFramePr>
        <p:xfrm>
          <a:off x="933039" y="4005064"/>
          <a:ext cx="7128792" cy="2736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ext uri="{D42A27DB-BD31-4B8C-83A1-F6EECF244321}">
                <p14:modId xmlns:p14="http://schemas.microsoft.com/office/powerpoint/2010/main" val="2663338604"/>
              </p:ext>
            </p:extLst>
          </p:nvPr>
        </p:nvGraphicFramePr>
        <p:xfrm>
          <a:off x="755576" y="314044"/>
          <a:ext cx="7185636" cy="229495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310920" y="2627606"/>
            <a:ext cx="8653567" cy="1477328"/>
          </a:xfrm>
          <a:prstGeom prst="rect">
            <a:avLst/>
          </a:prstGeom>
        </p:spPr>
        <p:txBody>
          <a:bodyPr wrap="square">
            <a:spAutoFit/>
          </a:bodyPr>
          <a:lstStyle/>
          <a:p>
            <a:r>
              <a:rPr lang="en-US" dirty="0" smtClean="0">
                <a:latin typeface="+mj-lt"/>
                <a:cs typeface="Courier New" panose="02070309020205020404" pitchFamily="49" charset="0"/>
              </a:rPr>
              <a:t>Friday is the most common day to post. Most posts are between 3pm and 6pm.</a:t>
            </a:r>
          </a:p>
          <a:p>
            <a:endParaRPr lang="en-US" dirty="0" smtClean="0">
              <a:latin typeface="+mj-lt"/>
              <a:cs typeface="Courier New" panose="02070309020205020404" pitchFamily="49" charset="0"/>
            </a:endParaRPr>
          </a:p>
          <a:p>
            <a:r>
              <a:rPr lang="en-US" dirty="0" smtClean="0">
                <a:latin typeface="+mj-lt"/>
                <a:cs typeface="Courier New" panose="02070309020205020404" pitchFamily="49" charset="0"/>
              </a:rPr>
              <a:t>Brands average </a:t>
            </a:r>
            <a:r>
              <a:rPr lang="en-US" dirty="0">
                <a:latin typeface="+mj-lt"/>
                <a:cs typeface="Courier New" panose="02070309020205020404" pitchFamily="49" charset="0"/>
              </a:rPr>
              <a:t>543 interactions per </a:t>
            </a:r>
            <a:r>
              <a:rPr lang="en-US" dirty="0" smtClean="0">
                <a:latin typeface="+mj-lt"/>
                <a:cs typeface="Courier New" panose="02070309020205020404" pitchFamily="49" charset="0"/>
              </a:rPr>
              <a:t>post, when they post time and event specific content that rises to an average of 792 interactions.</a:t>
            </a:r>
          </a:p>
          <a:p>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590223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475" t="15715" r="43112" b="45304"/>
          <a:stretch/>
        </p:blipFill>
        <p:spPr bwMode="auto">
          <a:xfrm>
            <a:off x="-1" y="188640"/>
            <a:ext cx="9143999" cy="5652843"/>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691680" y="6062684"/>
            <a:ext cx="6048672" cy="430887"/>
          </a:xfrm>
          <a:prstGeom prst="rect">
            <a:avLst/>
          </a:prstGeom>
        </p:spPr>
        <p:txBody>
          <a:bodyPr wrap="square">
            <a:spAutoFit/>
          </a:bodyPr>
          <a:lstStyle/>
          <a:p>
            <a:r>
              <a:rPr lang="en-AU" sz="2200" dirty="0">
                <a:latin typeface="+mj-lt"/>
                <a:cs typeface="Courier New" panose="02070309020205020404" pitchFamily="49" charset="0"/>
              </a:rPr>
              <a:t>‘118 minutes till Rum </a:t>
            </a:r>
            <a:r>
              <a:rPr lang="en-AU" sz="2200" dirty="0" err="1">
                <a:latin typeface="+mj-lt"/>
                <a:cs typeface="Courier New" panose="02070309020205020404" pitchFamily="49" charset="0"/>
              </a:rPr>
              <a:t>O’Clock</a:t>
            </a:r>
            <a:r>
              <a:rPr lang="en-AU" sz="2200" dirty="0">
                <a:latin typeface="+mj-lt"/>
                <a:cs typeface="Courier New" panose="02070309020205020404" pitchFamily="49" charset="0"/>
              </a:rPr>
              <a:t>. Hang in there team’ </a:t>
            </a:r>
          </a:p>
        </p:txBody>
      </p:sp>
    </p:spTree>
    <p:extLst>
      <p:ext uri="{BB962C8B-B14F-4D97-AF65-F5344CB8AC3E}">
        <p14:creationId xmlns:p14="http://schemas.microsoft.com/office/powerpoint/2010/main" val="3526084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michelleshaul:Desktop:Screen Shot 2013-06-19 at 2.22.54 P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25246"/>
            <a:ext cx="7128792" cy="4109270"/>
          </a:xfrm>
          <a:prstGeom prst="rect">
            <a:avLst/>
          </a:prstGeom>
          <a:noFill/>
          <a:ln>
            <a:noFill/>
          </a:ln>
        </p:spPr>
      </p:pic>
      <p:pic>
        <p:nvPicPr>
          <p:cNvPr id="7" name="Picture 6"/>
          <p:cNvPicPr>
            <a:picLocks noChangeAspect="1"/>
          </p:cNvPicPr>
          <p:nvPr/>
        </p:nvPicPr>
        <p:blipFill rotWithShape="1">
          <a:blip r:embed="rId3"/>
          <a:srcRect l="19931" t="33409" r="55667" b="27273"/>
          <a:stretch/>
        </p:blipFill>
        <p:spPr bwMode="auto">
          <a:xfrm>
            <a:off x="467544" y="4429065"/>
            <a:ext cx="2448272" cy="2217684"/>
          </a:xfrm>
          <a:prstGeom prst="rect">
            <a:avLst/>
          </a:prstGeom>
          <a:ln>
            <a:noFill/>
          </a:ln>
          <a:extLst>
            <a:ext uri="{53640926-AAD7-44D8-BBD7-CCE9431645EC}">
              <a14:shadowObscured xmlns:a14="http://schemas.microsoft.com/office/drawing/2010/main"/>
            </a:ext>
          </a:extLst>
        </p:spPr>
      </p:pic>
      <p:pic>
        <p:nvPicPr>
          <p:cNvPr id="8" name="Picture 7" descr="Macintosh HD:Users:michelleshaul:Desktop:Screen Shot 2013-09-27 at 2.10.07 PM.png"/>
          <p:cNvPicPr>
            <a:picLocks noChangeAspect="1"/>
          </p:cNvPicPr>
          <p:nvPr/>
        </p:nvPicPr>
        <p:blipFill rotWithShape="1">
          <a:blip r:embed="rId4" cstate="print">
            <a:extLst>
              <a:ext uri="{28A0092B-C50C-407E-A947-70E740481C1C}">
                <a14:useLocalDpi xmlns:a14="http://schemas.microsoft.com/office/drawing/2010/main" val="0"/>
              </a:ext>
            </a:extLst>
          </a:blip>
          <a:srcRect t="3123"/>
          <a:stretch/>
        </p:blipFill>
        <p:spPr bwMode="auto">
          <a:xfrm>
            <a:off x="3352080" y="4442230"/>
            <a:ext cx="2511848" cy="2225154"/>
          </a:xfrm>
          <a:prstGeom prst="rect">
            <a:avLst/>
          </a:prstGeom>
          <a:noFill/>
          <a:ln>
            <a:noFill/>
          </a:ln>
          <a:extLst>
            <a:ext uri="{53640926-AAD7-44D8-BBD7-CCE9431645EC}">
              <a14:shadowObscured xmlns:a14="http://schemas.microsoft.com/office/drawing/2010/main"/>
            </a:ext>
          </a:extLst>
        </p:spPr>
      </p:pic>
      <p:pic>
        <p:nvPicPr>
          <p:cNvPr id="9" name="Picture 8" descr="Macintosh HD:Users:michelleshaul:Desktop:Screen Shot 2013-09-27 at 2.21.33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4442230"/>
            <a:ext cx="2448273" cy="2182439"/>
          </a:xfrm>
          <a:prstGeom prst="rect">
            <a:avLst/>
          </a:prstGeom>
          <a:noFill/>
          <a:ln>
            <a:noFill/>
          </a:ln>
        </p:spPr>
      </p:pic>
    </p:spTree>
    <p:extLst>
      <p:ext uri="{BB962C8B-B14F-4D97-AF65-F5344CB8AC3E}">
        <p14:creationId xmlns:p14="http://schemas.microsoft.com/office/powerpoint/2010/main" val="3018317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990600"/>
            <a:ext cx="7704856" cy="4401205"/>
          </a:xfrm>
          <a:prstGeom prst="rect">
            <a:avLst/>
          </a:prstGeom>
          <a:noFill/>
        </p:spPr>
        <p:txBody>
          <a:bodyPr wrap="square" rtlCol="0">
            <a:spAutoFit/>
          </a:bodyPr>
          <a:lstStyle/>
          <a:p>
            <a:r>
              <a:rPr lang="en-AU" sz="7000" b="1" dirty="0" smtClean="0"/>
              <a:t>GOING MOBILE &amp; CONFIGURING REAL WORLD PARTICIPATION</a:t>
            </a:r>
            <a:endParaRPr lang="en-AU" sz="7000" dirty="0"/>
          </a:p>
        </p:txBody>
      </p:sp>
    </p:spTree>
    <p:extLst>
      <p:ext uri="{BB962C8B-B14F-4D97-AF65-F5344CB8AC3E}">
        <p14:creationId xmlns:p14="http://schemas.microsoft.com/office/powerpoint/2010/main" val="1415998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xis\sjc-academic$\uqncarah\My Documents\Research projects\music festivals\2014 (SITG)\2014 images\IMG_21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5791200"/>
            <a:ext cx="6583680" cy="4917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0435" y="978635"/>
            <a:ext cx="652927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186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47800"/>
            <a:ext cx="364254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447800"/>
            <a:ext cx="3642549" cy="487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axis\sjc-academic$\uqncarah\My Documents\Research projects\music festivals\2014 (SITG)\2014 images\IMG_21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791200"/>
            <a:ext cx="6583680" cy="491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70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xis\sjc-academic$\uqncarah\My Documents\Research projects\music festivals\heineken_coachella_gallery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164608"/>
            <a:ext cx="7270122" cy="519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511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7274" y="504616"/>
            <a:ext cx="4309243" cy="5509200"/>
          </a:xfrm>
          <a:prstGeom prst="rect">
            <a:avLst/>
          </a:prstGeom>
          <a:noFill/>
        </p:spPr>
        <p:txBody>
          <a:bodyPr wrap="square" rtlCol="0">
            <a:spAutoFit/>
          </a:bodyPr>
          <a:lstStyle/>
          <a:p>
            <a:r>
              <a:rPr lang="en-AU" sz="2200" dirty="0"/>
              <a:t>Interplay between cultural </a:t>
            </a:r>
            <a:r>
              <a:rPr lang="en-AU" sz="2200" dirty="0" smtClean="0"/>
              <a:t>life, mobile media </a:t>
            </a:r>
            <a:r>
              <a:rPr lang="en-AU" sz="2200" dirty="0"/>
              <a:t>and branding.</a:t>
            </a:r>
          </a:p>
          <a:p>
            <a:endParaRPr lang="en-AU" sz="2200" dirty="0"/>
          </a:p>
          <a:p>
            <a:r>
              <a:rPr lang="en-AU" sz="2200" dirty="0"/>
              <a:t>Smartphones. Facebook. Instagram. Snapchat. </a:t>
            </a:r>
          </a:p>
          <a:p>
            <a:endParaRPr lang="en-AU" sz="2200" dirty="0"/>
          </a:p>
          <a:p>
            <a:r>
              <a:rPr lang="en-AU" sz="2200" dirty="0"/>
              <a:t>More </a:t>
            </a:r>
            <a:r>
              <a:rPr lang="en-AU" sz="2200" dirty="0" smtClean="0"/>
              <a:t>images. </a:t>
            </a:r>
          </a:p>
          <a:p>
            <a:r>
              <a:rPr lang="en-AU" sz="2200" dirty="0" smtClean="0"/>
              <a:t>More mobile.</a:t>
            </a:r>
          </a:p>
          <a:p>
            <a:r>
              <a:rPr lang="en-AU" sz="2200" dirty="0" smtClean="0"/>
              <a:t>More real world.</a:t>
            </a:r>
          </a:p>
          <a:p>
            <a:r>
              <a:rPr lang="en-AU" sz="2200" dirty="0" smtClean="0"/>
              <a:t>More participation. </a:t>
            </a:r>
          </a:p>
          <a:p>
            <a:r>
              <a:rPr lang="en-AU" sz="2200" dirty="0" smtClean="0"/>
              <a:t>More individual curation.</a:t>
            </a:r>
          </a:p>
          <a:p>
            <a:r>
              <a:rPr lang="en-AU" sz="2200" dirty="0" smtClean="0"/>
              <a:t>More data. </a:t>
            </a:r>
          </a:p>
          <a:p>
            <a:r>
              <a:rPr lang="en-AU" sz="2200" dirty="0" smtClean="0"/>
              <a:t>More responsive.</a:t>
            </a:r>
          </a:p>
          <a:p>
            <a:r>
              <a:rPr lang="en-AU" sz="2200" dirty="0" smtClean="0"/>
              <a:t>More customised. </a:t>
            </a:r>
          </a:p>
          <a:p>
            <a:endParaRPr lang="en-AU" sz="2200" dirty="0"/>
          </a:p>
          <a:p>
            <a:r>
              <a:rPr lang="en-AU" sz="2200" dirty="0" smtClean="0"/>
              <a:t>Less visible to public scrutiny. </a:t>
            </a:r>
          </a:p>
        </p:txBody>
      </p:sp>
      <p:pic>
        <p:nvPicPr>
          <p:cNvPr id="11" name="Picture 2" descr="\\axis\sjc-academic$\uqncarah\My Documents\Research projects\music festivals\2014 (SITG)\2014 images\IMG_21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134" t="18835" b="10166"/>
          <a:stretch/>
        </p:blipFill>
        <p:spPr bwMode="auto">
          <a:xfrm rot="5400000">
            <a:off x="5240814" y="672594"/>
            <a:ext cx="3844746" cy="3095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969" t="40253" r="62647" b="17377"/>
          <a:stretch/>
        </p:blipFill>
        <p:spPr bwMode="auto">
          <a:xfrm>
            <a:off x="4987157" y="3857885"/>
            <a:ext cx="2686156" cy="285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303" t="23376" r="62510" b="35146"/>
          <a:stretch/>
        </p:blipFill>
        <p:spPr bwMode="auto">
          <a:xfrm>
            <a:off x="6629400" y="2220344"/>
            <a:ext cx="2708821" cy="284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20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8400" y="556736"/>
            <a:ext cx="2675925" cy="1446550"/>
          </a:xfrm>
          <a:prstGeom prst="rect">
            <a:avLst/>
          </a:prstGeom>
          <a:noFill/>
        </p:spPr>
        <p:txBody>
          <a:bodyPr wrap="none" rtlCol="0">
            <a:spAutoFit/>
          </a:bodyPr>
          <a:lstStyle/>
          <a:p>
            <a:r>
              <a:rPr lang="en-AU" sz="2200" dirty="0" smtClean="0"/>
              <a:t>Algorithm.</a:t>
            </a:r>
            <a:endParaRPr lang="en-AU" sz="2200" dirty="0"/>
          </a:p>
          <a:p>
            <a:r>
              <a:rPr lang="en-AU" sz="2200" dirty="0" smtClean="0"/>
              <a:t>Activation.</a:t>
            </a:r>
          </a:p>
          <a:p>
            <a:r>
              <a:rPr lang="en-AU" sz="2200" dirty="0" smtClean="0"/>
              <a:t>Cultural intermediary.</a:t>
            </a:r>
          </a:p>
          <a:p>
            <a:r>
              <a:rPr lang="en-AU" sz="2200" dirty="0" smtClean="0"/>
              <a:t>Gender and identity.</a:t>
            </a:r>
            <a:endParaRPr lang="en-AU" sz="2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717" t="30953" r="32845" b="19643"/>
          <a:stretch/>
        </p:blipFill>
        <p:spPr bwMode="auto">
          <a:xfrm>
            <a:off x="0" y="2114510"/>
            <a:ext cx="2895600" cy="304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949" t="28504" r="32750" b="22064"/>
          <a:stretch/>
        </p:blipFill>
        <p:spPr bwMode="auto">
          <a:xfrm>
            <a:off x="3124200" y="2102347"/>
            <a:ext cx="2902049" cy="306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6589" t="48512" r="39873" b="7487"/>
          <a:stretch/>
        </p:blipFill>
        <p:spPr bwMode="auto">
          <a:xfrm>
            <a:off x="6165486" y="2038384"/>
            <a:ext cx="2978514" cy="313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611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822448"/>
            <a:ext cx="8458200" cy="3170099"/>
          </a:xfrm>
          <a:prstGeom prst="rect">
            <a:avLst/>
          </a:prstGeom>
          <a:noFill/>
        </p:spPr>
        <p:txBody>
          <a:bodyPr wrap="square" rtlCol="0">
            <a:spAutoFit/>
          </a:bodyPr>
          <a:lstStyle/>
          <a:p>
            <a:pPr algn="r"/>
            <a:r>
              <a:rPr lang="en-AU" sz="4000" dirty="0" smtClean="0"/>
              <a:t>Embed.</a:t>
            </a:r>
          </a:p>
          <a:p>
            <a:pPr algn="r"/>
            <a:r>
              <a:rPr lang="en-AU" sz="4000" dirty="0" smtClean="0"/>
              <a:t>Expand. </a:t>
            </a:r>
          </a:p>
          <a:p>
            <a:pPr algn="r"/>
            <a:r>
              <a:rPr lang="en-AU" sz="4000" dirty="0" smtClean="0"/>
              <a:t>Amplify.</a:t>
            </a:r>
          </a:p>
          <a:p>
            <a:pPr algn="r"/>
            <a:endParaRPr lang="en-AU" sz="4000" dirty="0" smtClean="0"/>
          </a:p>
          <a:p>
            <a:pPr algn="r"/>
            <a:endParaRPr lang="en-AU" sz="4000"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690" t="32671" r="39884" b="23201"/>
          <a:stretch/>
        </p:blipFill>
        <p:spPr bwMode="auto">
          <a:xfrm>
            <a:off x="3125989" y="1295400"/>
            <a:ext cx="3048001" cy="3228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6618" t="36652" r="39787" b="19954"/>
          <a:stretch/>
        </p:blipFill>
        <p:spPr bwMode="auto">
          <a:xfrm>
            <a:off x="6173990" y="1295400"/>
            <a:ext cx="2971800" cy="3330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3296" t="18657" r="11353" b="14711"/>
          <a:stretch/>
        </p:blipFill>
        <p:spPr bwMode="auto">
          <a:xfrm>
            <a:off x="0" y="1295400"/>
            <a:ext cx="3115479" cy="330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381000"/>
            <a:ext cx="8763000" cy="430887"/>
          </a:xfrm>
          <a:prstGeom prst="rect">
            <a:avLst/>
          </a:prstGeom>
        </p:spPr>
        <p:txBody>
          <a:bodyPr wrap="square">
            <a:spAutoFit/>
          </a:bodyPr>
          <a:lstStyle/>
          <a:p>
            <a:r>
              <a:rPr lang="en-AU" sz="2200" dirty="0" smtClean="0"/>
              <a:t>Interplay </a:t>
            </a:r>
            <a:r>
              <a:rPr lang="en-AU" sz="2200" dirty="0"/>
              <a:t>between people, </a:t>
            </a:r>
            <a:r>
              <a:rPr lang="en-AU" sz="2200" dirty="0" smtClean="0"/>
              <a:t>smartphones, </a:t>
            </a:r>
            <a:r>
              <a:rPr lang="en-AU" sz="2200" dirty="0"/>
              <a:t>cultural spaces </a:t>
            </a:r>
            <a:r>
              <a:rPr lang="en-AU" sz="2200" dirty="0" smtClean="0"/>
              <a:t>&amp; </a:t>
            </a:r>
            <a:r>
              <a:rPr lang="en-AU" sz="2200" dirty="0"/>
              <a:t>digital networks. </a:t>
            </a:r>
          </a:p>
        </p:txBody>
      </p:sp>
    </p:spTree>
    <p:extLst>
      <p:ext uri="{BB962C8B-B14F-4D97-AF65-F5344CB8AC3E}">
        <p14:creationId xmlns:p14="http://schemas.microsoft.com/office/powerpoint/2010/main" val="1985165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173144" cy="5016758"/>
          </a:xfrm>
          <a:prstGeom prst="rect">
            <a:avLst/>
          </a:prstGeom>
          <a:noFill/>
        </p:spPr>
        <p:txBody>
          <a:bodyPr wrap="square" rtlCol="0">
            <a:spAutoFit/>
          </a:bodyPr>
          <a:lstStyle/>
          <a:p>
            <a:r>
              <a:rPr lang="en-US" sz="4000" dirty="0" smtClean="0">
                <a:latin typeface="+mj-lt"/>
                <a:cs typeface="Courier New" panose="02070309020205020404" pitchFamily="49" charset="0"/>
              </a:rPr>
              <a:t>More responsive and </a:t>
            </a:r>
            <a:r>
              <a:rPr lang="en-US" sz="4000" dirty="0" err="1" smtClean="0">
                <a:latin typeface="+mj-lt"/>
                <a:cs typeface="Courier New" panose="02070309020205020404" pitchFamily="49" charset="0"/>
              </a:rPr>
              <a:t>customised</a:t>
            </a:r>
            <a:r>
              <a:rPr lang="en-US" sz="4000" dirty="0" smtClean="0">
                <a:latin typeface="+mj-lt"/>
                <a:cs typeface="Courier New" panose="02070309020205020404" pitchFamily="49" charset="0"/>
              </a:rPr>
              <a:t>. </a:t>
            </a:r>
          </a:p>
          <a:p>
            <a:endParaRPr lang="en-US" sz="4000" dirty="0">
              <a:latin typeface="+mj-lt"/>
              <a:cs typeface="Courier New" panose="02070309020205020404" pitchFamily="49" charset="0"/>
            </a:endParaRPr>
          </a:p>
          <a:p>
            <a:r>
              <a:rPr lang="en-US" sz="4000" dirty="0" smtClean="0">
                <a:latin typeface="+mj-lt"/>
                <a:cs typeface="Courier New" panose="02070309020205020404" pitchFamily="49" charset="0"/>
              </a:rPr>
              <a:t>More participation and real-world engagement. </a:t>
            </a:r>
          </a:p>
          <a:p>
            <a:endParaRPr lang="en-US" sz="4000" dirty="0">
              <a:latin typeface="+mj-lt"/>
              <a:cs typeface="Courier New" panose="02070309020205020404" pitchFamily="49" charset="0"/>
            </a:endParaRPr>
          </a:p>
          <a:p>
            <a:r>
              <a:rPr lang="en-US" sz="4000" dirty="0" smtClean="0">
                <a:latin typeface="+mj-lt"/>
                <a:cs typeface="Courier New" panose="02070309020205020404" pitchFamily="49" charset="0"/>
              </a:rPr>
              <a:t>More </a:t>
            </a:r>
            <a:r>
              <a:rPr lang="en-US" sz="4000" dirty="0" err="1" smtClean="0">
                <a:latin typeface="+mj-lt"/>
                <a:cs typeface="Courier New" panose="02070309020205020404" pitchFamily="49" charset="0"/>
              </a:rPr>
              <a:t>organised</a:t>
            </a:r>
            <a:r>
              <a:rPr lang="en-US" sz="4000" dirty="0" smtClean="0">
                <a:latin typeface="+mj-lt"/>
                <a:cs typeface="Courier New" panose="02070309020205020404" pitchFamily="49" charset="0"/>
              </a:rPr>
              <a:t> at global level. </a:t>
            </a:r>
          </a:p>
          <a:p>
            <a:endParaRPr lang="en-US" sz="4000" dirty="0" smtClean="0">
              <a:latin typeface="+mj-lt"/>
              <a:cs typeface="Courier New" panose="02070309020205020404" pitchFamily="49" charset="0"/>
            </a:endParaRPr>
          </a:p>
          <a:p>
            <a:r>
              <a:rPr lang="en-US" sz="4000" dirty="0" smtClean="0">
                <a:latin typeface="+mj-lt"/>
                <a:cs typeface="Courier New" panose="02070309020205020404" pitchFamily="49" charset="0"/>
              </a:rPr>
              <a:t>Less open to public scrutiny. </a:t>
            </a:r>
            <a:endParaRPr lang="en-AU" dirty="0">
              <a:latin typeface="+mj-lt"/>
            </a:endParaRPr>
          </a:p>
        </p:txBody>
      </p:sp>
    </p:spTree>
    <p:extLst>
      <p:ext uri="{BB962C8B-B14F-4D97-AF65-F5344CB8AC3E}">
        <p14:creationId xmlns:p14="http://schemas.microsoft.com/office/powerpoint/2010/main" val="4576197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1683" y="1143000"/>
            <a:ext cx="7081234" cy="2585323"/>
          </a:xfrm>
          <a:prstGeom prst="rect">
            <a:avLst/>
          </a:prstGeom>
          <a:noFill/>
        </p:spPr>
        <p:txBody>
          <a:bodyPr wrap="none" rtlCol="0">
            <a:spAutoFit/>
          </a:bodyPr>
          <a:lstStyle/>
          <a:p>
            <a:r>
              <a:rPr lang="en-AU" dirty="0" smtClean="0"/>
              <a:t>Image machines.</a:t>
            </a:r>
          </a:p>
          <a:p>
            <a:endParaRPr lang="en-AU" dirty="0"/>
          </a:p>
          <a:p>
            <a:r>
              <a:rPr lang="en-AU" dirty="0" smtClean="0"/>
              <a:t>Interplay between people, devices, and networks. </a:t>
            </a:r>
          </a:p>
          <a:p>
            <a:endParaRPr lang="en-AU" dirty="0"/>
          </a:p>
          <a:p>
            <a:r>
              <a:rPr lang="en-AU" dirty="0" smtClean="0"/>
              <a:t>The human capacity to create, communicate and affect one another.</a:t>
            </a:r>
          </a:p>
          <a:p>
            <a:endParaRPr lang="en-AU" dirty="0"/>
          </a:p>
          <a:p>
            <a:r>
              <a:rPr lang="en-AU" dirty="0" smtClean="0"/>
              <a:t>The capacity of media devices to translate everyday life into content data.</a:t>
            </a:r>
          </a:p>
          <a:p>
            <a:endParaRPr lang="en-AU" dirty="0"/>
          </a:p>
          <a:p>
            <a:r>
              <a:rPr lang="en-AU" dirty="0" smtClean="0"/>
              <a:t>The capacity of networks to watch and respond.</a:t>
            </a:r>
            <a:endParaRPr lang="en-AU" dirty="0"/>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674" t="17343" r="11067" b="10984"/>
          <a:stretch/>
        </p:blipFill>
        <p:spPr bwMode="auto">
          <a:xfrm>
            <a:off x="228600" y="304800"/>
            <a:ext cx="8422919" cy="4450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axis\sjc-academic$\uqncarah\My Documents\Research projects\music festivals\selfie viol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17993"/>
            <a:ext cx="4416903"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31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3810000"/>
            <a:ext cx="8452763" cy="2554545"/>
          </a:xfrm>
          <a:prstGeom prst="rect">
            <a:avLst/>
          </a:prstGeom>
          <a:noFill/>
        </p:spPr>
        <p:txBody>
          <a:bodyPr wrap="none" rtlCol="0">
            <a:spAutoFit/>
          </a:bodyPr>
          <a:lstStyle/>
          <a:p>
            <a:r>
              <a:rPr lang="en-AU" sz="8000" b="1" dirty="0" smtClean="0"/>
              <a:t>BIG PLAYERS, </a:t>
            </a:r>
          </a:p>
          <a:p>
            <a:r>
              <a:rPr lang="en-AU" sz="8000" b="1" dirty="0" smtClean="0"/>
              <a:t>BIG EXPERIMENTS. </a:t>
            </a:r>
            <a:endParaRPr lang="en-AU" sz="8000" dirty="0"/>
          </a:p>
        </p:txBody>
      </p:sp>
    </p:spTree>
    <p:extLst>
      <p:ext uri="{BB962C8B-B14F-4D97-AF65-F5344CB8AC3E}">
        <p14:creationId xmlns:p14="http://schemas.microsoft.com/office/powerpoint/2010/main" val="1027518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649" t="6151" r="22248"/>
          <a:stretch/>
        </p:blipFill>
        <p:spPr bwMode="auto">
          <a:xfrm>
            <a:off x="1115616" y="17579"/>
            <a:ext cx="7039429" cy="686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9003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9920" y="1295400"/>
            <a:ext cx="5041252" cy="2031325"/>
          </a:xfrm>
          <a:prstGeom prst="rect">
            <a:avLst/>
          </a:prstGeom>
          <a:noFill/>
        </p:spPr>
        <p:txBody>
          <a:bodyPr wrap="none" rtlCol="0">
            <a:spAutoFit/>
          </a:bodyPr>
          <a:lstStyle/>
          <a:p>
            <a:r>
              <a:rPr lang="en-AU" b="1" dirty="0" smtClean="0"/>
              <a:t>Transition to global pages: capacity to experiment?</a:t>
            </a:r>
          </a:p>
          <a:p>
            <a:endParaRPr lang="en-AU" dirty="0"/>
          </a:p>
          <a:p>
            <a:endParaRPr lang="en-AU" dirty="0"/>
          </a:p>
          <a:p>
            <a:endParaRPr lang="en-AU" dirty="0" smtClean="0"/>
          </a:p>
          <a:p>
            <a:endParaRPr lang="en-AU" dirty="0"/>
          </a:p>
          <a:p>
            <a:endParaRPr lang="en-AU" dirty="0" smtClean="0"/>
          </a:p>
          <a:p>
            <a:endParaRPr lang="en-AU" dirty="0"/>
          </a:p>
        </p:txBody>
      </p:sp>
      <p:graphicFrame>
        <p:nvGraphicFramePr>
          <p:cNvPr id="2" name="Table 1"/>
          <p:cNvGraphicFramePr>
            <a:graphicFrameLocks noGrp="1"/>
          </p:cNvGraphicFramePr>
          <p:nvPr>
            <p:extLst>
              <p:ext uri="{D42A27DB-BD31-4B8C-83A1-F6EECF244321}">
                <p14:modId xmlns:p14="http://schemas.microsoft.com/office/powerpoint/2010/main" val="710475376"/>
              </p:ext>
            </p:extLst>
          </p:nvPr>
        </p:nvGraphicFramePr>
        <p:xfrm>
          <a:off x="686196" y="1905000"/>
          <a:ext cx="7848204" cy="2865120"/>
        </p:xfrm>
        <a:graphic>
          <a:graphicData uri="http://schemas.openxmlformats.org/drawingml/2006/table">
            <a:tbl>
              <a:tblPr firstRow="1" bandRow="1">
                <a:tableStyleId>{5C22544A-7EE6-4342-B048-85BDC9FD1C3A}</a:tableStyleId>
              </a:tblPr>
              <a:tblGrid>
                <a:gridCol w="2616068"/>
                <a:gridCol w="2616068"/>
                <a:gridCol w="2616068"/>
              </a:tblGrid>
              <a:tr h="370840">
                <a:tc>
                  <a:txBody>
                    <a:bodyPr/>
                    <a:lstStyle/>
                    <a:p>
                      <a:r>
                        <a:rPr lang="en-AU" dirty="0" smtClean="0">
                          <a:solidFill>
                            <a:schemeClr val="tx1"/>
                          </a:solidFill>
                        </a:rPr>
                        <a:t>Brand</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Australian Facebook</a:t>
                      </a:r>
                      <a:r>
                        <a:rPr lang="en-AU" baseline="0" dirty="0" smtClean="0">
                          <a:solidFill>
                            <a:schemeClr val="tx1"/>
                          </a:solidFill>
                        </a:rPr>
                        <a:t> fans (2012)</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Global Facebook fans (2014)</a:t>
                      </a:r>
                      <a:endParaRPr lang="en-AU" dirty="0">
                        <a:solidFill>
                          <a:schemeClr val="tx1"/>
                        </a:solidFill>
                      </a:endParaRPr>
                    </a:p>
                  </a:txBody>
                  <a:tcPr>
                    <a:solidFill>
                      <a:schemeClr val="bg1">
                        <a:lumMod val="95000"/>
                      </a:schemeClr>
                    </a:solidFill>
                  </a:tcPr>
                </a:tc>
              </a:tr>
              <a:tr h="370840">
                <a:tc>
                  <a:txBody>
                    <a:bodyPr/>
                    <a:lstStyle/>
                    <a:p>
                      <a:r>
                        <a:rPr lang="en-AU" dirty="0" smtClean="0">
                          <a:solidFill>
                            <a:schemeClr val="tx1"/>
                          </a:solidFill>
                        </a:rPr>
                        <a:t>Smirnoff</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8.9 million</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11.2 million</a:t>
                      </a:r>
                      <a:endParaRPr lang="en-AU" dirty="0">
                        <a:solidFill>
                          <a:schemeClr val="tx1"/>
                        </a:solidFill>
                      </a:endParaRPr>
                    </a:p>
                  </a:txBody>
                  <a:tcPr>
                    <a:solidFill>
                      <a:schemeClr val="bg1">
                        <a:lumMod val="95000"/>
                      </a:schemeClr>
                    </a:solidFill>
                  </a:tcPr>
                </a:tc>
              </a:tr>
              <a:tr h="370840">
                <a:tc>
                  <a:txBody>
                    <a:bodyPr/>
                    <a:lstStyle/>
                    <a:p>
                      <a:r>
                        <a:rPr lang="en-AU" dirty="0" smtClean="0">
                          <a:solidFill>
                            <a:schemeClr val="tx1"/>
                          </a:solidFill>
                        </a:rPr>
                        <a:t>Johnnie Walker </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146 678</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10.3 million</a:t>
                      </a:r>
                      <a:endParaRPr lang="en-AU" dirty="0">
                        <a:solidFill>
                          <a:schemeClr val="tx1"/>
                        </a:solidFill>
                      </a:endParaRPr>
                    </a:p>
                  </a:txBody>
                  <a:tcPr>
                    <a:solidFill>
                      <a:schemeClr val="bg1">
                        <a:lumMod val="95000"/>
                      </a:schemeClr>
                    </a:solidFill>
                  </a:tcPr>
                </a:tc>
              </a:tr>
              <a:tr h="370840">
                <a:tc>
                  <a:txBody>
                    <a:bodyPr/>
                    <a:lstStyle/>
                    <a:p>
                      <a:r>
                        <a:rPr lang="en-AU" dirty="0" smtClean="0">
                          <a:solidFill>
                            <a:schemeClr val="tx1"/>
                          </a:solidFill>
                        </a:rPr>
                        <a:t>Bacardi</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17 662</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7.9 million</a:t>
                      </a:r>
                      <a:endParaRPr lang="en-AU" dirty="0">
                        <a:solidFill>
                          <a:schemeClr val="tx1"/>
                        </a:solidFill>
                      </a:endParaRPr>
                    </a:p>
                  </a:txBody>
                  <a:tcPr>
                    <a:solidFill>
                      <a:schemeClr val="bg1">
                        <a:lumMod val="95000"/>
                      </a:schemeClr>
                    </a:solidFill>
                  </a:tcPr>
                </a:tc>
              </a:tr>
              <a:tr h="370840">
                <a:tc>
                  <a:txBody>
                    <a:bodyPr/>
                    <a:lstStyle/>
                    <a:p>
                      <a:r>
                        <a:rPr lang="en-AU" dirty="0" smtClean="0">
                          <a:solidFill>
                            <a:schemeClr val="tx1"/>
                          </a:solidFill>
                        </a:rPr>
                        <a:t>Absolut</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63 362</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5.1</a:t>
                      </a:r>
                      <a:r>
                        <a:rPr lang="en-AU" baseline="0" dirty="0" smtClean="0">
                          <a:solidFill>
                            <a:schemeClr val="tx1"/>
                          </a:solidFill>
                        </a:rPr>
                        <a:t> million</a:t>
                      </a:r>
                      <a:endParaRPr lang="en-AU" dirty="0">
                        <a:solidFill>
                          <a:schemeClr val="tx1"/>
                        </a:solidFill>
                      </a:endParaRPr>
                    </a:p>
                  </a:txBody>
                  <a:tcPr>
                    <a:solidFill>
                      <a:schemeClr val="bg1">
                        <a:lumMod val="95000"/>
                      </a:schemeClr>
                    </a:solidFill>
                  </a:tcPr>
                </a:tc>
              </a:tr>
              <a:tr h="370840">
                <a:tc>
                  <a:txBody>
                    <a:bodyPr/>
                    <a:lstStyle/>
                    <a:p>
                      <a:r>
                        <a:rPr lang="en-AU" dirty="0" err="1" smtClean="0">
                          <a:solidFill>
                            <a:schemeClr val="tx1"/>
                          </a:solidFill>
                        </a:rPr>
                        <a:t>Jagermeister</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79 022</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3.5 million</a:t>
                      </a:r>
                      <a:endParaRPr lang="en-AU" dirty="0">
                        <a:solidFill>
                          <a:schemeClr val="tx1"/>
                        </a:solidFill>
                      </a:endParaRPr>
                    </a:p>
                  </a:txBody>
                  <a:tcPr>
                    <a:solidFill>
                      <a:schemeClr val="bg1">
                        <a:lumMod val="95000"/>
                      </a:schemeClr>
                    </a:solidFill>
                  </a:tcPr>
                </a:tc>
              </a:tr>
              <a:tr h="370840">
                <a:tc>
                  <a:txBody>
                    <a:bodyPr/>
                    <a:lstStyle/>
                    <a:p>
                      <a:r>
                        <a:rPr lang="en-AU" dirty="0" smtClean="0">
                          <a:solidFill>
                            <a:schemeClr val="tx1"/>
                          </a:solidFill>
                        </a:rPr>
                        <a:t>Jim Beam</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166 000</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2 million</a:t>
                      </a:r>
                      <a:endParaRPr lang="en-AU" dirty="0">
                        <a:solidFill>
                          <a:schemeClr val="tx1"/>
                        </a:solidFill>
                      </a:endParaRPr>
                    </a:p>
                  </a:txBody>
                  <a:tcPr>
                    <a:solidFill>
                      <a:schemeClr val="bg1">
                        <a:lumMod val="95000"/>
                      </a:schemeClr>
                    </a:solidFill>
                  </a:tcPr>
                </a:tc>
              </a:tr>
            </a:tbl>
          </a:graphicData>
        </a:graphic>
      </p:graphicFrame>
    </p:spTree>
    <p:extLst>
      <p:ext uri="{BB962C8B-B14F-4D97-AF65-F5344CB8AC3E}">
        <p14:creationId xmlns:p14="http://schemas.microsoft.com/office/powerpoint/2010/main" val="2904164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3568" y="764704"/>
            <a:ext cx="4248086" cy="369332"/>
          </a:xfrm>
          <a:prstGeom prst="rect">
            <a:avLst/>
          </a:prstGeom>
          <a:noFill/>
        </p:spPr>
        <p:txBody>
          <a:bodyPr wrap="none" rtlCol="0">
            <a:spAutoFit/>
          </a:bodyPr>
          <a:lstStyle/>
          <a:p>
            <a:r>
              <a:rPr lang="en-AU" b="1" dirty="0" smtClean="0"/>
              <a:t>Alcohol brands’ Australian Facebook pages</a:t>
            </a:r>
            <a:endParaRPr lang="en-AU" dirty="0"/>
          </a:p>
        </p:txBody>
      </p:sp>
      <p:graphicFrame>
        <p:nvGraphicFramePr>
          <p:cNvPr id="2" name="Table 1"/>
          <p:cNvGraphicFramePr>
            <a:graphicFrameLocks noGrp="1"/>
          </p:cNvGraphicFramePr>
          <p:nvPr>
            <p:extLst>
              <p:ext uri="{D42A27DB-BD31-4B8C-83A1-F6EECF244321}">
                <p14:modId xmlns:p14="http://schemas.microsoft.com/office/powerpoint/2010/main" val="2718141721"/>
              </p:ext>
            </p:extLst>
          </p:nvPr>
        </p:nvGraphicFramePr>
        <p:xfrm>
          <a:off x="683568" y="1397000"/>
          <a:ext cx="7776864" cy="4348480"/>
        </p:xfrm>
        <a:graphic>
          <a:graphicData uri="http://schemas.openxmlformats.org/drawingml/2006/table">
            <a:tbl>
              <a:tblPr firstRow="1" bandRow="1">
                <a:tableStyleId>{5C22544A-7EE6-4342-B048-85BDC9FD1C3A}</a:tableStyleId>
              </a:tblPr>
              <a:tblGrid>
                <a:gridCol w="1944216"/>
                <a:gridCol w="1944216"/>
                <a:gridCol w="1944216"/>
                <a:gridCol w="1944216"/>
              </a:tblGrid>
              <a:tr h="370840">
                <a:tc>
                  <a:txBody>
                    <a:bodyPr/>
                    <a:lstStyle/>
                    <a:p>
                      <a:r>
                        <a:rPr lang="en-AU" dirty="0" smtClean="0">
                          <a:solidFill>
                            <a:schemeClr val="tx1"/>
                          </a:solidFill>
                        </a:rPr>
                        <a:t>Brand</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Number</a:t>
                      </a:r>
                      <a:r>
                        <a:rPr lang="en-AU" baseline="0" dirty="0" smtClean="0">
                          <a:solidFill>
                            <a:schemeClr val="tx1"/>
                          </a:solidFill>
                        </a:rPr>
                        <a:t> of fans (2012)</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Number of fans (2014)</a:t>
                      </a:r>
                      <a:endParaRPr lang="en-AU" dirty="0">
                        <a:solidFill>
                          <a:schemeClr val="tx1"/>
                        </a:solidFill>
                      </a:endParaRPr>
                    </a:p>
                  </a:txBody>
                  <a:tcPr>
                    <a:solidFill>
                      <a:schemeClr val="bg1">
                        <a:lumMod val="95000"/>
                      </a:schemeClr>
                    </a:solidFill>
                  </a:tcPr>
                </a:tc>
                <a:tc>
                  <a:txBody>
                    <a:bodyPr/>
                    <a:lstStyle/>
                    <a:p>
                      <a:r>
                        <a:rPr lang="en-AU" dirty="0" smtClean="0">
                          <a:solidFill>
                            <a:schemeClr val="tx1"/>
                          </a:solidFill>
                        </a:rPr>
                        <a:t>Growth</a:t>
                      </a:r>
                      <a:endParaRPr lang="en-AU" dirty="0">
                        <a:solidFill>
                          <a:schemeClr val="tx1"/>
                        </a:solidFill>
                      </a:endParaRPr>
                    </a:p>
                  </a:txBody>
                  <a:tcPr>
                    <a:solidFill>
                      <a:schemeClr val="bg1">
                        <a:lumMod val="95000"/>
                      </a:schemeClr>
                    </a:solidFill>
                  </a:tcPr>
                </a:tc>
              </a:tr>
              <a:tr h="370840">
                <a:tc>
                  <a:txBody>
                    <a:bodyPr/>
                    <a:lstStyle/>
                    <a:p>
                      <a:r>
                        <a:rPr lang="en-AU" dirty="0" smtClean="0"/>
                        <a:t>Jacob’s Creek</a:t>
                      </a:r>
                      <a:endParaRPr lang="en-AU" dirty="0"/>
                    </a:p>
                  </a:txBody>
                  <a:tcPr>
                    <a:solidFill>
                      <a:schemeClr val="bg1">
                        <a:lumMod val="95000"/>
                      </a:schemeClr>
                    </a:solidFill>
                  </a:tcPr>
                </a:tc>
                <a:tc>
                  <a:txBody>
                    <a:bodyPr/>
                    <a:lstStyle/>
                    <a:p>
                      <a:r>
                        <a:rPr lang="en-AU" dirty="0" smtClean="0"/>
                        <a:t>134 993</a:t>
                      </a:r>
                      <a:endParaRPr lang="en-AU" dirty="0"/>
                    </a:p>
                  </a:txBody>
                  <a:tcPr>
                    <a:solidFill>
                      <a:schemeClr val="bg1">
                        <a:lumMod val="95000"/>
                      </a:schemeClr>
                    </a:solidFill>
                  </a:tcPr>
                </a:tc>
                <a:tc>
                  <a:txBody>
                    <a:bodyPr/>
                    <a:lstStyle/>
                    <a:p>
                      <a:r>
                        <a:rPr lang="en-AU" dirty="0" smtClean="0"/>
                        <a:t>439 338</a:t>
                      </a:r>
                      <a:endParaRPr lang="en-AU" dirty="0"/>
                    </a:p>
                  </a:txBody>
                  <a:tcPr>
                    <a:solidFill>
                      <a:schemeClr val="bg1">
                        <a:lumMod val="95000"/>
                      </a:schemeClr>
                    </a:solidFill>
                  </a:tcPr>
                </a:tc>
                <a:tc>
                  <a:txBody>
                    <a:bodyPr/>
                    <a:lstStyle/>
                    <a:p>
                      <a:r>
                        <a:rPr lang="en-AU" dirty="0" smtClean="0"/>
                        <a:t>225%</a:t>
                      </a:r>
                      <a:endParaRPr lang="en-AU" dirty="0"/>
                    </a:p>
                  </a:txBody>
                  <a:tcPr>
                    <a:solidFill>
                      <a:schemeClr val="bg1">
                        <a:lumMod val="95000"/>
                      </a:schemeClr>
                    </a:solidFill>
                  </a:tcPr>
                </a:tc>
              </a:tr>
              <a:tr h="370840">
                <a:tc>
                  <a:txBody>
                    <a:bodyPr/>
                    <a:lstStyle/>
                    <a:p>
                      <a:r>
                        <a:rPr lang="en-AU" dirty="0" err="1" smtClean="0"/>
                        <a:t>Rekoderlig</a:t>
                      </a:r>
                      <a:r>
                        <a:rPr lang="en-AU" dirty="0" smtClean="0"/>
                        <a:t> </a:t>
                      </a:r>
                      <a:endParaRPr lang="en-AU" dirty="0"/>
                    </a:p>
                  </a:txBody>
                  <a:tcPr>
                    <a:solidFill>
                      <a:schemeClr val="bg1">
                        <a:lumMod val="95000"/>
                      </a:schemeClr>
                    </a:solidFill>
                  </a:tcPr>
                </a:tc>
                <a:tc>
                  <a:txBody>
                    <a:bodyPr/>
                    <a:lstStyle/>
                    <a:p>
                      <a:r>
                        <a:rPr lang="en-AU" dirty="0" smtClean="0"/>
                        <a:t>223 687</a:t>
                      </a:r>
                      <a:endParaRPr lang="en-AU" dirty="0"/>
                    </a:p>
                  </a:txBody>
                  <a:tcPr>
                    <a:solidFill>
                      <a:schemeClr val="bg1">
                        <a:lumMod val="95000"/>
                      </a:schemeClr>
                    </a:solidFill>
                  </a:tcPr>
                </a:tc>
                <a:tc>
                  <a:txBody>
                    <a:bodyPr/>
                    <a:lstStyle/>
                    <a:p>
                      <a:r>
                        <a:rPr lang="en-AU" dirty="0" smtClean="0"/>
                        <a:t>316 156</a:t>
                      </a:r>
                      <a:endParaRPr lang="en-AU" dirty="0"/>
                    </a:p>
                  </a:txBody>
                  <a:tcPr>
                    <a:solidFill>
                      <a:schemeClr val="bg1">
                        <a:lumMod val="95000"/>
                      </a:schemeClr>
                    </a:solidFill>
                  </a:tcPr>
                </a:tc>
                <a:tc>
                  <a:txBody>
                    <a:bodyPr/>
                    <a:lstStyle/>
                    <a:p>
                      <a:r>
                        <a:rPr lang="en-AU" dirty="0" smtClean="0"/>
                        <a:t>41%</a:t>
                      </a:r>
                      <a:endParaRPr lang="en-AU" dirty="0"/>
                    </a:p>
                  </a:txBody>
                  <a:tcPr>
                    <a:solidFill>
                      <a:schemeClr val="bg1">
                        <a:lumMod val="95000"/>
                      </a:schemeClr>
                    </a:solidFill>
                  </a:tcPr>
                </a:tc>
              </a:tr>
              <a:tr h="370840">
                <a:tc>
                  <a:txBody>
                    <a:bodyPr/>
                    <a:lstStyle/>
                    <a:p>
                      <a:r>
                        <a:rPr lang="en-AU" dirty="0" smtClean="0"/>
                        <a:t>Wild Turkey</a:t>
                      </a:r>
                      <a:endParaRPr lang="en-AU" dirty="0"/>
                    </a:p>
                  </a:txBody>
                  <a:tcPr>
                    <a:solidFill>
                      <a:schemeClr val="bg1">
                        <a:lumMod val="95000"/>
                      </a:schemeClr>
                    </a:solidFill>
                  </a:tcPr>
                </a:tc>
                <a:tc>
                  <a:txBody>
                    <a:bodyPr/>
                    <a:lstStyle/>
                    <a:p>
                      <a:r>
                        <a:rPr lang="en-AU" dirty="0" smtClean="0"/>
                        <a:t>221 120</a:t>
                      </a:r>
                      <a:endParaRPr lang="en-AU" dirty="0"/>
                    </a:p>
                  </a:txBody>
                  <a:tcPr>
                    <a:solidFill>
                      <a:schemeClr val="bg1">
                        <a:lumMod val="95000"/>
                      </a:schemeClr>
                    </a:solidFill>
                  </a:tcPr>
                </a:tc>
                <a:tc>
                  <a:txBody>
                    <a:bodyPr/>
                    <a:lstStyle/>
                    <a:p>
                      <a:r>
                        <a:rPr lang="en-AU" dirty="0" smtClean="0"/>
                        <a:t>308 515</a:t>
                      </a:r>
                      <a:endParaRPr lang="en-AU" dirty="0"/>
                    </a:p>
                  </a:txBody>
                  <a:tcPr>
                    <a:solidFill>
                      <a:schemeClr val="bg1">
                        <a:lumMod val="95000"/>
                      </a:schemeClr>
                    </a:solidFill>
                  </a:tcPr>
                </a:tc>
                <a:tc>
                  <a:txBody>
                    <a:bodyPr/>
                    <a:lstStyle/>
                    <a:p>
                      <a:r>
                        <a:rPr lang="en-AU" dirty="0" smtClean="0"/>
                        <a:t>39%</a:t>
                      </a:r>
                      <a:endParaRPr lang="en-AU" dirty="0"/>
                    </a:p>
                  </a:txBody>
                  <a:tcPr>
                    <a:solidFill>
                      <a:schemeClr val="bg1">
                        <a:lumMod val="95000"/>
                      </a:schemeClr>
                    </a:solidFill>
                  </a:tcPr>
                </a:tc>
              </a:tr>
              <a:tr h="370840">
                <a:tc>
                  <a:txBody>
                    <a:bodyPr/>
                    <a:lstStyle/>
                    <a:p>
                      <a:r>
                        <a:rPr lang="en-AU" dirty="0" smtClean="0"/>
                        <a:t>Bundaberg</a:t>
                      </a:r>
                      <a:r>
                        <a:rPr lang="en-AU" baseline="0" dirty="0" smtClean="0"/>
                        <a:t> Rum</a:t>
                      </a:r>
                      <a:endParaRPr lang="en-AU" dirty="0"/>
                    </a:p>
                  </a:txBody>
                  <a:tcPr>
                    <a:solidFill>
                      <a:schemeClr val="bg1">
                        <a:lumMod val="95000"/>
                      </a:schemeClr>
                    </a:solidFill>
                  </a:tcPr>
                </a:tc>
                <a:tc>
                  <a:txBody>
                    <a:bodyPr/>
                    <a:lstStyle/>
                    <a:p>
                      <a:r>
                        <a:rPr lang="en-AU" dirty="0" smtClean="0"/>
                        <a:t>187 197</a:t>
                      </a:r>
                      <a:endParaRPr lang="en-AU" dirty="0"/>
                    </a:p>
                  </a:txBody>
                  <a:tcPr>
                    <a:solidFill>
                      <a:schemeClr val="bg1">
                        <a:lumMod val="95000"/>
                      </a:schemeClr>
                    </a:solidFill>
                  </a:tcPr>
                </a:tc>
                <a:tc>
                  <a:txBody>
                    <a:bodyPr/>
                    <a:lstStyle/>
                    <a:p>
                      <a:r>
                        <a:rPr lang="en-AU" dirty="0" smtClean="0"/>
                        <a:t>275 722</a:t>
                      </a:r>
                      <a:endParaRPr lang="en-AU" dirty="0"/>
                    </a:p>
                  </a:txBody>
                  <a:tcPr>
                    <a:solidFill>
                      <a:schemeClr val="bg1">
                        <a:lumMod val="95000"/>
                      </a:schemeClr>
                    </a:solidFill>
                  </a:tcPr>
                </a:tc>
                <a:tc>
                  <a:txBody>
                    <a:bodyPr/>
                    <a:lstStyle/>
                    <a:p>
                      <a:r>
                        <a:rPr lang="en-AU" dirty="0" smtClean="0"/>
                        <a:t>47%</a:t>
                      </a:r>
                      <a:endParaRPr lang="en-AU" dirty="0"/>
                    </a:p>
                  </a:txBody>
                  <a:tcPr>
                    <a:solidFill>
                      <a:schemeClr val="bg1">
                        <a:lumMod val="95000"/>
                      </a:schemeClr>
                    </a:solidFill>
                  </a:tcPr>
                </a:tc>
              </a:tr>
              <a:tr h="370840">
                <a:tc>
                  <a:txBody>
                    <a:bodyPr/>
                    <a:lstStyle/>
                    <a:p>
                      <a:r>
                        <a:rPr lang="en-AU" dirty="0" smtClean="0"/>
                        <a:t>Canadian</a:t>
                      </a:r>
                      <a:r>
                        <a:rPr lang="en-AU" baseline="0" dirty="0" smtClean="0"/>
                        <a:t> Club</a:t>
                      </a:r>
                      <a:endParaRPr lang="en-AU" dirty="0"/>
                    </a:p>
                  </a:txBody>
                  <a:tcPr>
                    <a:solidFill>
                      <a:schemeClr val="bg1">
                        <a:lumMod val="95000"/>
                      </a:schemeClr>
                    </a:solidFill>
                  </a:tcPr>
                </a:tc>
                <a:tc>
                  <a:txBody>
                    <a:bodyPr/>
                    <a:lstStyle/>
                    <a:p>
                      <a:r>
                        <a:rPr lang="en-AU" dirty="0" smtClean="0"/>
                        <a:t>45 951 </a:t>
                      </a:r>
                      <a:endParaRPr lang="en-AU" dirty="0"/>
                    </a:p>
                  </a:txBody>
                  <a:tcPr>
                    <a:solidFill>
                      <a:schemeClr val="bg1">
                        <a:lumMod val="95000"/>
                      </a:schemeClr>
                    </a:solidFill>
                  </a:tcPr>
                </a:tc>
                <a:tc>
                  <a:txBody>
                    <a:bodyPr/>
                    <a:lstStyle/>
                    <a:p>
                      <a:r>
                        <a:rPr lang="en-AU" dirty="0" smtClean="0"/>
                        <a:t>239 026</a:t>
                      </a:r>
                      <a:endParaRPr lang="en-AU" dirty="0"/>
                    </a:p>
                  </a:txBody>
                  <a:tcPr>
                    <a:solidFill>
                      <a:schemeClr val="bg1">
                        <a:lumMod val="95000"/>
                      </a:schemeClr>
                    </a:solidFill>
                  </a:tcPr>
                </a:tc>
                <a:tc>
                  <a:txBody>
                    <a:bodyPr/>
                    <a:lstStyle/>
                    <a:p>
                      <a:r>
                        <a:rPr lang="en-AU" dirty="0" smtClean="0"/>
                        <a:t>420%</a:t>
                      </a:r>
                      <a:endParaRPr lang="en-AU" dirty="0"/>
                    </a:p>
                  </a:txBody>
                  <a:tcPr>
                    <a:solidFill>
                      <a:schemeClr val="bg1">
                        <a:lumMod val="95000"/>
                      </a:schemeClr>
                    </a:solidFill>
                  </a:tcPr>
                </a:tc>
              </a:tr>
              <a:tr h="370840">
                <a:tc>
                  <a:txBody>
                    <a:bodyPr/>
                    <a:lstStyle/>
                    <a:p>
                      <a:r>
                        <a:rPr lang="en-AU" dirty="0" smtClean="0"/>
                        <a:t>American</a:t>
                      </a:r>
                      <a:r>
                        <a:rPr lang="en-AU" baseline="0" dirty="0" smtClean="0"/>
                        <a:t> Honey</a:t>
                      </a:r>
                      <a:endParaRPr lang="en-AU" dirty="0"/>
                    </a:p>
                  </a:txBody>
                  <a:tcPr>
                    <a:solidFill>
                      <a:schemeClr val="bg1">
                        <a:lumMod val="95000"/>
                      </a:schemeClr>
                    </a:solidFill>
                  </a:tcPr>
                </a:tc>
                <a:tc>
                  <a:txBody>
                    <a:bodyPr/>
                    <a:lstStyle/>
                    <a:p>
                      <a:r>
                        <a:rPr lang="en-AU" dirty="0" smtClean="0"/>
                        <a:t>93 867</a:t>
                      </a:r>
                      <a:endParaRPr lang="en-AU" dirty="0"/>
                    </a:p>
                  </a:txBody>
                  <a:tcPr>
                    <a:solidFill>
                      <a:schemeClr val="bg1">
                        <a:lumMod val="95000"/>
                      </a:schemeClr>
                    </a:solidFill>
                  </a:tcPr>
                </a:tc>
                <a:tc>
                  <a:txBody>
                    <a:bodyPr/>
                    <a:lstStyle/>
                    <a:p>
                      <a:r>
                        <a:rPr lang="en-AU" dirty="0" smtClean="0"/>
                        <a:t>157 267</a:t>
                      </a:r>
                      <a:endParaRPr lang="en-AU" dirty="0"/>
                    </a:p>
                  </a:txBody>
                  <a:tcPr>
                    <a:solidFill>
                      <a:schemeClr val="bg1">
                        <a:lumMod val="95000"/>
                      </a:schemeClr>
                    </a:solidFill>
                  </a:tcPr>
                </a:tc>
                <a:tc>
                  <a:txBody>
                    <a:bodyPr/>
                    <a:lstStyle/>
                    <a:p>
                      <a:r>
                        <a:rPr lang="en-AU" dirty="0" smtClean="0"/>
                        <a:t>67%</a:t>
                      </a:r>
                      <a:endParaRPr lang="en-AU" dirty="0"/>
                    </a:p>
                  </a:txBody>
                  <a:tcPr>
                    <a:solidFill>
                      <a:schemeClr val="bg1">
                        <a:lumMod val="95000"/>
                      </a:schemeClr>
                    </a:solidFill>
                  </a:tcPr>
                </a:tc>
              </a:tr>
              <a:tr h="370840">
                <a:tc>
                  <a:txBody>
                    <a:bodyPr/>
                    <a:lstStyle/>
                    <a:p>
                      <a:r>
                        <a:rPr lang="en-AU" dirty="0" smtClean="0"/>
                        <a:t>Carlton Dry</a:t>
                      </a:r>
                      <a:endParaRPr lang="en-AU" dirty="0"/>
                    </a:p>
                  </a:txBody>
                  <a:tcPr>
                    <a:solidFill>
                      <a:schemeClr val="bg1">
                        <a:lumMod val="95000"/>
                      </a:schemeClr>
                    </a:solidFill>
                  </a:tcPr>
                </a:tc>
                <a:tc>
                  <a:txBody>
                    <a:bodyPr/>
                    <a:lstStyle/>
                    <a:p>
                      <a:r>
                        <a:rPr lang="en-AU" dirty="0" smtClean="0"/>
                        <a:t>76 698</a:t>
                      </a:r>
                      <a:endParaRPr lang="en-AU" dirty="0"/>
                    </a:p>
                  </a:txBody>
                  <a:tcPr>
                    <a:solidFill>
                      <a:schemeClr val="bg1">
                        <a:lumMod val="95000"/>
                      </a:schemeClr>
                    </a:solidFill>
                  </a:tcPr>
                </a:tc>
                <a:tc>
                  <a:txBody>
                    <a:bodyPr/>
                    <a:lstStyle/>
                    <a:p>
                      <a:r>
                        <a:rPr lang="en-AU" dirty="0" smtClean="0"/>
                        <a:t>142 690</a:t>
                      </a:r>
                      <a:endParaRPr lang="en-AU" dirty="0"/>
                    </a:p>
                  </a:txBody>
                  <a:tcPr>
                    <a:solidFill>
                      <a:schemeClr val="bg1">
                        <a:lumMod val="95000"/>
                      </a:schemeClr>
                    </a:solidFill>
                  </a:tcPr>
                </a:tc>
                <a:tc>
                  <a:txBody>
                    <a:bodyPr/>
                    <a:lstStyle/>
                    <a:p>
                      <a:r>
                        <a:rPr lang="en-AU" dirty="0" smtClean="0"/>
                        <a:t>86%</a:t>
                      </a:r>
                      <a:endParaRPr lang="en-AU" dirty="0"/>
                    </a:p>
                  </a:txBody>
                  <a:tcPr>
                    <a:solidFill>
                      <a:schemeClr val="bg1">
                        <a:lumMod val="95000"/>
                      </a:schemeClr>
                    </a:solidFill>
                  </a:tcPr>
                </a:tc>
              </a:tr>
              <a:tr h="370840">
                <a:tc>
                  <a:txBody>
                    <a:bodyPr/>
                    <a:lstStyle/>
                    <a:p>
                      <a:r>
                        <a:rPr lang="en-AU" dirty="0" smtClean="0"/>
                        <a:t>XXXX Gold</a:t>
                      </a:r>
                      <a:endParaRPr lang="en-AU" dirty="0"/>
                    </a:p>
                  </a:txBody>
                  <a:tcPr>
                    <a:solidFill>
                      <a:schemeClr val="bg1">
                        <a:lumMod val="95000"/>
                      </a:schemeClr>
                    </a:solidFill>
                  </a:tcPr>
                </a:tc>
                <a:tc>
                  <a:txBody>
                    <a:bodyPr/>
                    <a:lstStyle/>
                    <a:p>
                      <a:r>
                        <a:rPr lang="en-AU" dirty="0" smtClean="0"/>
                        <a:t>63 708</a:t>
                      </a:r>
                      <a:endParaRPr lang="en-AU" dirty="0"/>
                    </a:p>
                  </a:txBody>
                  <a:tcPr>
                    <a:solidFill>
                      <a:schemeClr val="bg1">
                        <a:lumMod val="95000"/>
                      </a:schemeClr>
                    </a:solidFill>
                  </a:tcPr>
                </a:tc>
                <a:tc>
                  <a:txBody>
                    <a:bodyPr/>
                    <a:lstStyle/>
                    <a:p>
                      <a:r>
                        <a:rPr lang="en-AU" dirty="0" smtClean="0"/>
                        <a:t>115 853</a:t>
                      </a:r>
                      <a:endParaRPr lang="en-AU" dirty="0"/>
                    </a:p>
                  </a:txBody>
                  <a:tcPr>
                    <a:solidFill>
                      <a:schemeClr val="bg1">
                        <a:lumMod val="95000"/>
                      </a:schemeClr>
                    </a:solidFill>
                  </a:tcPr>
                </a:tc>
                <a:tc>
                  <a:txBody>
                    <a:bodyPr/>
                    <a:lstStyle/>
                    <a:p>
                      <a:r>
                        <a:rPr lang="en-AU" dirty="0" smtClean="0"/>
                        <a:t>81%</a:t>
                      </a:r>
                      <a:endParaRPr lang="en-AU" dirty="0"/>
                    </a:p>
                  </a:txBody>
                  <a:tcPr>
                    <a:solidFill>
                      <a:schemeClr val="bg1">
                        <a:lumMod val="95000"/>
                      </a:schemeClr>
                    </a:solidFill>
                  </a:tcPr>
                </a:tc>
              </a:tr>
              <a:tr h="370840">
                <a:tc>
                  <a:txBody>
                    <a:bodyPr/>
                    <a:lstStyle/>
                    <a:p>
                      <a:r>
                        <a:rPr lang="en-AU" dirty="0" smtClean="0"/>
                        <a:t>Rosemount Estate</a:t>
                      </a:r>
                      <a:endParaRPr lang="en-AU" dirty="0"/>
                    </a:p>
                  </a:txBody>
                  <a:tcPr>
                    <a:solidFill>
                      <a:schemeClr val="bg1">
                        <a:lumMod val="95000"/>
                      </a:schemeClr>
                    </a:solidFill>
                  </a:tcPr>
                </a:tc>
                <a:tc>
                  <a:txBody>
                    <a:bodyPr/>
                    <a:lstStyle/>
                    <a:p>
                      <a:r>
                        <a:rPr lang="en-AU" dirty="0" smtClean="0"/>
                        <a:t>1227</a:t>
                      </a:r>
                      <a:endParaRPr lang="en-AU" dirty="0"/>
                    </a:p>
                  </a:txBody>
                  <a:tcPr>
                    <a:solidFill>
                      <a:schemeClr val="bg1">
                        <a:lumMod val="95000"/>
                      </a:schemeClr>
                    </a:solidFill>
                  </a:tcPr>
                </a:tc>
                <a:tc>
                  <a:txBody>
                    <a:bodyPr/>
                    <a:lstStyle/>
                    <a:p>
                      <a:r>
                        <a:rPr lang="en-AU" dirty="0" smtClean="0"/>
                        <a:t>61 510</a:t>
                      </a:r>
                      <a:endParaRPr lang="en-AU" dirty="0"/>
                    </a:p>
                  </a:txBody>
                  <a:tcPr>
                    <a:solidFill>
                      <a:schemeClr val="bg1">
                        <a:lumMod val="95000"/>
                      </a:schemeClr>
                    </a:solidFill>
                  </a:tcPr>
                </a:tc>
                <a:tc>
                  <a:txBody>
                    <a:bodyPr/>
                    <a:lstStyle/>
                    <a:p>
                      <a:r>
                        <a:rPr lang="en-AU" dirty="0" smtClean="0"/>
                        <a:t>4883%</a:t>
                      </a:r>
                      <a:endParaRPr lang="en-AU" dirty="0"/>
                    </a:p>
                  </a:txBody>
                  <a:tcPr>
                    <a:solidFill>
                      <a:schemeClr val="bg1">
                        <a:lumMod val="95000"/>
                      </a:schemeClr>
                    </a:solidFill>
                  </a:tcPr>
                </a:tc>
              </a:tr>
              <a:tr h="370840">
                <a:tc>
                  <a:txBody>
                    <a:bodyPr/>
                    <a:lstStyle/>
                    <a:p>
                      <a:r>
                        <a:rPr lang="en-AU" dirty="0" err="1" smtClean="0"/>
                        <a:t>Strongbow</a:t>
                      </a:r>
                      <a:endParaRPr lang="en-AU" dirty="0"/>
                    </a:p>
                  </a:txBody>
                  <a:tcPr>
                    <a:solidFill>
                      <a:schemeClr val="bg1">
                        <a:lumMod val="95000"/>
                      </a:schemeClr>
                    </a:solidFill>
                  </a:tcPr>
                </a:tc>
                <a:tc>
                  <a:txBody>
                    <a:bodyPr/>
                    <a:lstStyle/>
                    <a:p>
                      <a:r>
                        <a:rPr lang="en-AU" dirty="0" smtClean="0"/>
                        <a:t>16 550 </a:t>
                      </a:r>
                      <a:endParaRPr lang="en-AU" dirty="0"/>
                    </a:p>
                  </a:txBody>
                  <a:tcPr>
                    <a:solidFill>
                      <a:schemeClr val="bg1">
                        <a:lumMod val="95000"/>
                      </a:schemeClr>
                    </a:solidFill>
                  </a:tcPr>
                </a:tc>
                <a:tc>
                  <a:txBody>
                    <a:bodyPr/>
                    <a:lstStyle/>
                    <a:p>
                      <a:r>
                        <a:rPr lang="en-AU" dirty="0" smtClean="0"/>
                        <a:t>41 938</a:t>
                      </a:r>
                      <a:endParaRPr lang="en-AU" dirty="0"/>
                    </a:p>
                  </a:txBody>
                  <a:tcPr>
                    <a:solidFill>
                      <a:schemeClr val="bg1">
                        <a:lumMod val="95000"/>
                      </a:schemeClr>
                    </a:solidFill>
                  </a:tcPr>
                </a:tc>
                <a:tc>
                  <a:txBody>
                    <a:bodyPr/>
                    <a:lstStyle/>
                    <a:p>
                      <a:r>
                        <a:rPr lang="en-AU" dirty="0" smtClean="0"/>
                        <a:t>153%</a:t>
                      </a:r>
                      <a:endParaRPr lang="en-AU" dirty="0"/>
                    </a:p>
                  </a:txBody>
                  <a:tcPr>
                    <a:solidFill>
                      <a:schemeClr val="bg1">
                        <a:lumMod val="95000"/>
                      </a:schemeClr>
                    </a:solidFill>
                  </a:tcPr>
                </a:tc>
              </a:tr>
            </a:tbl>
          </a:graphicData>
        </a:graphic>
      </p:graphicFrame>
    </p:spTree>
    <p:extLst>
      <p:ext uri="{BB962C8B-B14F-4D97-AF65-F5344CB8AC3E}">
        <p14:creationId xmlns:p14="http://schemas.microsoft.com/office/powerpoint/2010/main" val="288577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268760"/>
            <a:ext cx="7704856" cy="3693319"/>
          </a:xfrm>
          <a:prstGeom prst="rect">
            <a:avLst/>
          </a:prstGeom>
          <a:noFill/>
        </p:spPr>
        <p:txBody>
          <a:bodyPr wrap="square" rtlCol="0">
            <a:spAutoFit/>
          </a:bodyPr>
          <a:lstStyle/>
          <a:p>
            <a:r>
              <a:rPr lang="en-AU" b="1" dirty="0" smtClean="0"/>
              <a:t>Experiments with media</a:t>
            </a:r>
          </a:p>
          <a:p>
            <a:endParaRPr lang="en-AU" dirty="0"/>
          </a:p>
          <a:p>
            <a:r>
              <a:rPr lang="en-AU" dirty="0" smtClean="0"/>
              <a:t>“</a:t>
            </a:r>
            <a:r>
              <a:rPr lang="en-AU" dirty="0"/>
              <a:t>Facebook has been a natural fit for </a:t>
            </a:r>
            <a:r>
              <a:rPr lang="en-AU" dirty="0" smtClean="0"/>
              <a:t>us… Working </a:t>
            </a:r>
            <a:r>
              <a:rPr lang="en-AU" dirty="0"/>
              <a:t>in such close collaboration will allow us to really maximise consumer participation at scale in our campaigns, particularly in emerging markets. </a:t>
            </a:r>
            <a:endParaRPr lang="en-AU" dirty="0" smtClean="0"/>
          </a:p>
          <a:p>
            <a:endParaRPr lang="en-AU" dirty="0"/>
          </a:p>
          <a:p>
            <a:r>
              <a:rPr lang="en-AU" dirty="0"/>
              <a:t>We are already seeing real value from our work in this space. Over 950 Diageo marketers around the world have now been trained in Facebook boot camps to build their social media capabilities and we are seeing significant returns on investment across a number of brands. We expect this new way of working to deliver even more commercial value for Diageo</a:t>
            </a:r>
            <a:r>
              <a:rPr lang="en-AU" dirty="0" smtClean="0"/>
              <a:t>.”</a:t>
            </a:r>
          </a:p>
          <a:p>
            <a:endParaRPr lang="en-US" dirty="0"/>
          </a:p>
          <a:p>
            <a:r>
              <a:rPr lang="en-US" dirty="0" smtClean="0"/>
              <a:t>	-</a:t>
            </a:r>
            <a:r>
              <a:rPr lang="en-AU" dirty="0"/>
              <a:t> Andy Fennell, chief marketing officer, </a:t>
            </a:r>
            <a:r>
              <a:rPr lang="en-AU" dirty="0" smtClean="0"/>
              <a:t>Diageo.</a:t>
            </a:r>
            <a:endParaRPr lang="en-AU" dirty="0"/>
          </a:p>
        </p:txBody>
      </p:sp>
    </p:spTree>
    <p:extLst>
      <p:ext uri="{BB962C8B-B14F-4D97-AF65-F5344CB8AC3E}">
        <p14:creationId xmlns:p14="http://schemas.microsoft.com/office/powerpoint/2010/main" val="3861102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268760"/>
            <a:ext cx="7704856" cy="3785652"/>
          </a:xfrm>
          <a:prstGeom prst="rect">
            <a:avLst/>
          </a:prstGeom>
          <a:noFill/>
        </p:spPr>
        <p:txBody>
          <a:bodyPr wrap="square" rtlCol="0">
            <a:spAutoFit/>
          </a:bodyPr>
          <a:lstStyle/>
          <a:p>
            <a:r>
              <a:rPr lang="en-AU" sz="6000" b="1" dirty="0" smtClean="0"/>
              <a:t>PROMPTING CONSUMERS TO SAY THINGS BRANDS CANNOT</a:t>
            </a:r>
            <a:endParaRPr lang="en-AU" sz="6000" dirty="0"/>
          </a:p>
        </p:txBody>
      </p:sp>
    </p:spTree>
    <p:extLst>
      <p:ext uri="{BB962C8B-B14F-4D97-AF65-F5344CB8AC3E}">
        <p14:creationId xmlns:p14="http://schemas.microsoft.com/office/powerpoint/2010/main" val="26166362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593</Words>
  <Application>Microsoft Office PowerPoint</Application>
  <PresentationFormat>On-screen Show (4:3)</PresentationFormat>
  <Paragraphs>149</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Christian CARAH</dc:creator>
  <cp:lastModifiedBy>One Vision</cp:lastModifiedBy>
  <cp:revision>21</cp:revision>
  <dcterms:created xsi:type="dcterms:W3CDTF">2006-08-16T00:00:00Z</dcterms:created>
  <dcterms:modified xsi:type="dcterms:W3CDTF">2014-10-27T22:02:30Z</dcterms:modified>
</cp:coreProperties>
</file>