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61" r:id="rId2"/>
  </p:sldMasterIdLst>
  <p:notesMasterIdLst>
    <p:notesMasterId r:id="rId11"/>
  </p:notesMasterIdLst>
  <p:handoutMasterIdLst>
    <p:handoutMasterId r:id="rId12"/>
  </p:handoutMasterIdLst>
  <p:sldIdLst>
    <p:sldId id="367" r:id="rId3"/>
    <p:sldId id="352" r:id="rId4"/>
    <p:sldId id="364" r:id="rId5"/>
    <p:sldId id="366" r:id="rId6"/>
    <p:sldId id="369" r:id="rId7"/>
    <p:sldId id="368" r:id="rId8"/>
    <p:sldId id="370" r:id="rId9"/>
    <p:sldId id="371" r:id="rId10"/>
  </p:sldIdLst>
  <p:sldSz cx="9144000" cy="6858000" type="screen4x3"/>
  <p:notesSz cx="6797675" cy="9926638"/>
  <p:defaultTextStyle>
    <a:defPPr>
      <a:defRPr lang="en-AU"/>
    </a:defPPr>
    <a:lvl1pPr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18E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71" autoAdjust="0"/>
    <p:restoredTop sz="96064" autoAdjust="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130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AAB658C8-CE6D-41E1-B6FF-3BEF2AD967A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4619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3B768E3E-D506-4D0B-8161-CA3A4EF6AEF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81910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A0FD94-0E74-4FD9-BE28-EEF8AD649D65}" type="slidenum">
              <a:rPr lang="en-AU" altLang="en-US" sz="1200" b="0">
                <a:solidFill>
                  <a:prstClr val="black"/>
                </a:solidFill>
              </a:rPr>
              <a:pPr eaLnBrk="1" hangingPunct="1"/>
              <a:t>1</a:t>
            </a:fld>
            <a:endParaRPr lang="en-AU" altLang="en-US" sz="1200" b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242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908050"/>
            <a:ext cx="9144000" cy="5329238"/>
          </a:xfrm>
          <a:prstGeom prst="rect">
            <a:avLst/>
          </a:prstGeom>
          <a:solidFill>
            <a:srgbClr val="F18E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3" name="Picture 3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88913"/>
            <a:ext cx="1584325" cy="636587"/>
          </a:xfrm>
          <a:prstGeom prst="rect">
            <a:avLst/>
          </a:prstGeom>
          <a:solidFill>
            <a:schemeClr val="bg1"/>
          </a:solidFill>
          <a:ln w="635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2413" y="6405563"/>
            <a:ext cx="3024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AU" sz="1600" smtClean="0">
                <a:solidFill>
                  <a:srgbClr val="868689"/>
                </a:solidFill>
                <a:latin typeface="Gotham-Medium" pitchFamily="2" charset="0"/>
              </a:rPr>
              <a:t>www.</a:t>
            </a:r>
            <a:r>
              <a:rPr lang="en-AU" sz="1600" smtClean="0">
                <a:solidFill>
                  <a:srgbClr val="F18E00"/>
                </a:solidFill>
                <a:latin typeface="Gotham-Medium" pitchFamily="2" charset="0"/>
              </a:rPr>
              <a:t>ndri</a:t>
            </a:r>
            <a:r>
              <a:rPr lang="en-AU" sz="1600" smtClean="0">
                <a:solidFill>
                  <a:srgbClr val="868689"/>
                </a:solidFill>
                <a:latin typeface="Gotham-Medium" pitchFamily="2" charset="0"/>
              </a:rPr>
              <a:t>.curtin.edu.au</a:t>
            </a:r>
            <a:endParaRPr lang="en-AU" sz="1800" b="0" smtClean="0">
              <a:latin typeface="Gotham-Medium" pitchFamily="2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79388" y="71438"/>
            <a:ext cx="615632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AU" sz="2600" b="0" smtClean="0">
                <a:solidFill>
                  <a:srgbClr val="F18E00"/>
                </a:solidFill>
                <a:latin typeface="Gotham-Medium" pitchFamily="2" charset="0"/>
              </a:rPr>
              <a:t>National Drug Research Institute</a:t>
            </a:r>
          </a:p>
          <a:p>
            <a:pPr algn="l" eaLnBrk="1" hangingPunct="1">
              <a:defRPr/>
            </a:pPr>
            <a:r>
              <a:rPr lang="en-AU" sz="1600" smtClean="0">
                <a:solidFill>
                  <a:srgbClr val="868689"/>
                </a:solidFill>
                <a:latin typeface="Gotham-Book" pitchFamily="2" charset="0"/>
              </a:rPr>
              <a:t>Preventing Harmful Drug Use in Australia</a:t>
            </a:r>
            <a:endParaRPr lang="en-AU" sz="1800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6165850"/>
            <a:ext cx="9144000" cy="71438"/>
          </a:xfrm>
          <a:prstGeom prst="rect">
            <a:avLst/>
          </a:prstGeom>
          <a:solidFill>
            <a:srgbClr val="86868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7" name="Picture 7" descr="Curtinlogo(colour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6308725"/>
            <a:ext cx="1611313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202385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483468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208679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908050"/>
            <a:ext cx="9144000" cy="5329238"/>
          </a:xfrm>
          <a:prstGeom prst="rect">
            <a:avLst/>
          </a:prstGeom>
          <a:solidFill>
            <a:srgbClr val="F18E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3" name="Picture 3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88913"/>
            <a:ext cx="1584325" cy="636587"/>
          </a:xfrm>
          <a:prstGeom prst="rect">
            <a:avLst/>
          </a:prstGeom>
          <a:solidFill>
            <a:schemeClr val="bg1"/>
          </a:solidFill>
          <a:ln w="635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2413" y="6405563"/>
            <a:ext cx="3024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AU" sz="1600" smtClean="0">
                <a:solidFill>
                  <a:srgbClr val="868689"/>
                </a:solidFill>
                <a:latin typeface="Gotham-Medium" pitchFamily="2" charset="0"/>
              </a:rPr>
              <a:t>www.</a:t>
            </a:r>
            <a:r>
              <a:rPr lang="en-AU" sz="1600" smtClean="0">
                <a:solidFill>
                  <a:srgbClr val="F18E00"/>
                </a:solidFill>
                <a:latin typeface="Gotham-Medium" pitchFamily="2" charset="0"/>
              </a:rPr>
              <a:t>ndri</a:t>
            </a:r>
            <a:r>
              <a:rPr lang="en-AU" sz="1600" smtClean="0">
                <a:solidFill>
                  <a:srgbClr val="868689"/>
                </a:solidFill>
                <a:latin typeface="Gotham-Medium" pitchFamily="2" charset="0"/>
              </a:rPr>
              <a:t>.curtin.edu.au</a:t>
            </a:r>
            <a:endParaRPr lang="en-AU" sz="1800" b="0" smtClean="0">
              <a:solidFill>
                <a:srgbClr val="000000"/>
              </a:solidFill>
              <a:latin typeface="Gotham-Medium" pitchFamily="2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6165850"/>
            <a:ext cx="9144000" cy="71438"/>
          </a:xfrm>
          <a:prstGeom prst="rect">
            <a:avLst/>
          </a:prstGeom>
          <a:solidFill>
            <a:srgbClr val="86868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8" y="201613"/>
            <a:ext cx="3887787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830058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908050"/>
            <a:ext cx="9144000" cy="5329238"/>
          </a:xfrm>
          <a:prstGeom prst="rect">
            <a:avLst/>
          </a:prstGeom>
          <a:solidFill>
            <a:srgbClr val="F18E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3" name="Picture 3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88913"/>
            <a:ext cx="1584325" cy="636587"/>
          </a:xfrm>
          <a:prstGeom prst="rect">
            <a:avLst/>
          </a:prstGeom>
          <a:solidFill>
            <a:schemeClr val="bg1"/>
          </a:solidFill>
          <a:ln w="635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2413" y="6405563"/>
            <a:ext cx="3024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AU" sz="1600" smtClean="0">
                <a:solidFill>
                  <a:srgbClr val="868689"/>
                </a:solidFill>
                <a:latin typeface="Gotham-Medium" pitchFamily="2" charset="0"/>
              </a:rPr>
              <a:t>www.</a:t>
            </a:r>
            <a:r>
              <a:rPr lang="en-AU" sz="1600" smtClean="0">
                <a:solidFill>
                  <a:srgbClr val="F18E00"/>
                </a:solidFill>
                <a:latin typeface="Gotham-Medium" pitchFamily="2" charset="0"/>
              </a:rPr>
              <a:t>ndri</a:t>
            </a:r>
            <a:r>
              <a:rPr lang="en-AU" sz="1600" smtClean="0">
                <a:solidFill>
                  <a:srgbClr val="868689"/>
                </a:solidFill>
                <a:latin typeface="Gotham-Medium" pitchFamily="2" charset="0"/>
              </a:rPr>
              <a:t>.curtin.edu.au</a:t>
            </a:r>
            <a:endParaRPr lang="en-AU" sz="1800" b="0" smtClean="0">
              <a:solidFill>
                <a:srgbClr val="000000"/>
              </a:solidFill>
              <a:latin typeface="Gotham-Medium" pitchFamily="2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6165850"/>
            <a:ext cx="9144000" cy="71438"/>
          </a:xfrm>
          <a:prstGeom prst="rect">
            <a:avLst/>
          </a:prstGeom>
          <a:solidFill>
            <a:srgbClr val="86868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8" y="201613"/>
            <a:ext cx="3887787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498194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952254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810260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571921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816252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828216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594112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033435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232720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626292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798276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513185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190536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651926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52983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166283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015081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051721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666152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ibbo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550"/>
            <a:ext cx="91535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ibbon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550"/>
            <a:ext cx="91535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72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79512" y="2420888"/>
            <a:ext cx="8712968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50000"/>
              </a:lnSpc>
              <a:spcAft>
                <a:spcPts val="600"/>
              </a:spcAft>
            </a:pPr>
            <a:r>
              <a:rPr lang="en-AU" altLang="en-US" sz="3000" dirty="0">
                <a:latin typeface="Arial Black" pitchFamily="34" charset="0"/>
              </a:rPr>
              <a:t>Alcohol harm and Aboriginal and Torres Strait Islander People</a:t>
            </a:r>
            <a:r>
              <a:rPr lang="en-AU" altLang="en-US" sz="2800" b="1" dirty="0" smtClean="0">
                <a:latin typeface="Arial Black" pitchFamily="34" charset="0"/>
              </a:rPr>
              <a:t/>
            </a:r>
            <a:br>
              <a:rPr lang="en-AU" altLang="en-US" sz="2800" b="1" dirty="0" smtClean="0">
                <a:latin typeface="Arial Black" pitchFamily="34" charset="0"/>
              </a:rPr>
            </a:br>
            <a:endParaRPr lang="en-AU" altLang="en-US" sz="2800" b="1" dirty="0" smtClean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31640" y="4293096"/>
            <a:ext cx="6408737" cy="93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 eaLnBrk="1" hangingPunct="1">
              <a:spcBef>
                <a:spcPts val="1800"/>
              </a:spcBef>
              <a:buFontTx/>
              <a:buNone/>
            </a:pPr>
            <a:r>
              <a:rPr lang="en-AU" altLang="en-US" sz="2800" dirty="0" smtClean="0">
                <a:latin typeface="Arial Black" pitchFamily="34" charset="0"/>
              </a:rPr>
              <a:t>Ted Wilkes</a:t>
            </a:r>
          </a:p>
        </p:txBody>
      </p:sp>
    </p:spTree>
    <p:extLst>
      <p:ext uri="{BB962C8B-B14F-4D97-AF65-F5344CB8AC3E}">
        <p14:creationId xmlns:p14="http://schemas.microsoft.com/office/powerpoint/2010/main" val="17465078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053190"/>
            <a:ext cx="835292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AU" dirty="0" smtClean="0"/>
          </a:p>
          <a:p>
            <a:pPr algn="l"/>
            <a:endParaRPr lang="en-AU" dirty="0"/>
          </a:p>
          <a:p>
            <a:pPr algn="l"/>
            <a:r>
              <a:rPr lang="en-AU" dirty="0" smtClean="0"/>
              <a:t>Aboriginal </a:t>
            </a:r>
            <a:r>
              <a:rPr lang="en-AU" dirty="0"/>
              <a:t>Australians harmful use of alcohol is directly related to disadvantage</a:t>
            </a:r>
            <a:r>
              <a:rPr lang="en-AU" dirty="0" smtClean="0"/>
              <a:t>/ poverty</a:t>
            </a:r>
            <a:r>
              <a:rPr lang="en-AU" dirty="0"/>
              <a:t>.</a:t>
            </a:r>
          </a:p>
          <a:p>
            <a:pPr algn="l"/>
            <a:r>
              <a:rPr lang="en-AU" dirty="0"/>
              <a:t> </a:t>
            </a:r>
            <a:endParaRPr lang="en-AU" dirty="0" smtClean="0"/>
          </a:p>
          <a:p>
            <a:pPr algn="l"/>
            <a:endParaRPr lang="en-AU" dirty="0"/>
          </a:p>
          <a:p>
            <a:pPr algn="l"/>
            <a:r>
              <a:rPr lang="en-AU" dirty="0"/>
              <a:t>To diminish poverty is to diminish the harmful effects of </a:t>
            </a:r>
            <a:r>
              <a:rPr lang="en-AU" dirty="0" smtClean="0"/>
              <a:t>alcohol </a:t>
            </a:r>
            <a:r>
              <a:rPr lang="en-AU" dirty="0"/>
              <a:t>and </a:t>
            </a:r>
            <a:r>
              <a:rPr lang="en-AU" dirty="0" smtClean="0"/>
              <a:t>drugs </a:t>
            </a:r>
            <a:r>
              <a:rPr lang="en-AU" dirty="0"/>
              <a:t>in Aboriginal Australia</a:t>
            </a:r>
          </a:p>
          <a:p>
            <a:pPr algn="l"/>
            <a:r>
              <a:rPr lang="en-A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771684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053190"/>
            <a:ext cx="79208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AU" dirty="0"/>
              <a:t> </a:t>
            </a:r>
            <a:endParaRPr lang="en-AU" dirty="0" smtClean="0"/>
          </a:p>
          <a:p>
            <a:pPr algn="l">
              <a:lnSpc>
                <a:spcPct val="150000"/>
              </a:lnSpc>
            </a:pPr>
            <a:r>
              <a:rPr lang="en-AU" dirty="0" smtClean="0"/>
              <a:t>We </a:t>
            </a:r>
            <a:r>
              <a:rPr lang="en-AU" dirty="0"/>
              <a:t>drink to medicate to escape to be happy </a:t>
            </a:r>
            <a:endParaRPr lang="en-AU" dirty="0" smtClean="0"/>
          </a:p>
          <a:p>
            <a:pPr algn="l">
              <a:lnSpc>
                <a:spcPct val="150000"/>
              </a:lnSpc>
            </a:pPr>
            <a:endParaRPr lang="en-AU" dirty="0" smtClean="0"/>
          </a:p>
          <a:p>
            <a:pPr algn="l">
              <a:lnSpc>
                <a:spcPct val="150000"/>
              </a:lnSpc>
            </a:pPr>
            <a:r>
              <a:rPr lang="en-AU" dirty="0"/>
              <a:t>Nevertheless we can do much given government support and understanding</a:t>
            </a:r>
            <a:r>
              <a:rPr lang="en-AU" dirty="0" smtClean="0"/>
              <a:t>.   </a:t>
            </a:r>
            <a:endParaRPr lang="en-AU" dirty="0"/>
          </a:p>
          <a:p>
            <a:pPr algn="l"/>
            <a:r>
              <a:rPr lang="en-A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32427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1268760"/>
            <a:ext cx="79208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dirty="0"/>
              <a:t> </a:t>
            </a:r>
            <a:endParaRPr lang="en-AU" dirty="0" smtClean="0"/>
          </a:p>
          <a:p>
            <a:pPr algn="l"/>
            <a:r>
              <a:rPr lang="en-AU" dirty="0" smtClean="0"/>
              <a:t>Aboriginal </a:t>
            </a:r>
            <a:r>
              <a:rPr lang="en-AU" dirty="0"/>
              <a:t>Australians need a separate Aboriginal Drug </a:t>
            </a:r>
            <a:r>
              <a:rPr lang="en-AU" dirty="0" smtClean="0"/>
              <a:t>Strategy</a:t>
            </a:r>
          </a:p>
          <a:p>
            <a:pPr algn="l"/>
            <a:endParaRPr lang="en-US" dirty="0" smtClean="0"/>
          </a:p>
          <a:p>
            <a:pPr algn="l"/>
            <a:endParaRPr lang="en-AU" dirty="0"/>
          </a:p>
          <a:p>
            <a:pPr algn="l"/>
            <a:r>
              <a:rPr lang="en-AU" dirty="0"/>
              <a:t>Such a strategy must be appropriately aligned to other relevant strategies.</a:t>
            </a:r>
          </a:p>
          <a:p>
            <a:pPr algn="l"/>
            <a:r>
              <a:rPr lang="en-A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36135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053190"/>
            <a:ext cx="792088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dirty="0"/>
              <a:t> </a:t>
            </a:r>
          </a:p>
          <a:p>
            <a:pPr algn="l"/>
            <a:r>
              <a:rPr lang="en-AU" dirty="0"/>
              <a:t>The scourge that is harmful use of alcohol by our mob is Australia wide.</a:t>
            </a:r>
          </a:p>
          <a:p>
            <a:pPr algn="l"/>
            <a:r>
              <a:rPr lang="en-AU" dirty="0"/>
              <a:t> </a:t>
            </a:r>
            <a:endParaRPr lang="en-AU" dirty="0" smtClean="0"/>
          </a:p>
          <a:p>
            <a:pPr algn="l"/>
            <a:endParaRPr lang="en-AU" dirty="0"/>
          </a:p>
          <a:p>
            <a:pPr algn="l"/>
            <a:r>
              <a:rPr lang="en-AU" dirty="0"/>
              <a:t>There is a need for greater consultation about how to resource and support local and family clans/groups but we must recognise that not one size fits all.</a:t>
            </a:r>
          </a:p>
          <a:p>
            <a:pPr algn="l"/>
            <a:r>
              <a:rPr lang="en-A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97552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053190"/>
            <a:ext cx="792088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dirty="0" smtClean="0"/>
              <a:t>An </a:t>
            </a:r>
            <a:r>
              <a:rPr lang="en-AU" dirty="0"/>
              <a:t>Aboriginal Community Controlled ATOD-Primary Health Care centred model for the provision of services needs to be negotiated between service providers and Governments</a:t>
            </a:r>
          </a:p>
          <a:p>
            <a:pPr algn="l"/>
            <a:r>
              <a:rPr lang="en-AU" dirty="0"/>
              <a:t> </a:t>
            </a:r>
            <a:endParaRPr lang="en-AU" dirty="0" smtClean="0"/>
          </a:p>
          <a:p>
            <a:pPr algn="l"/>
            <a:endParaRPr lang="en-AU" dirty="0"/>
          </a:p>
          <a:p>
            <a:pPr algn="l"/>
            <a:r>
              <a:rPr lang="en-AU" dirty="0"/>
              <a:t>The model needs to be supported by improved service planning, organisational and community development and consolidated funding allocated on the basis of need  </a:t>
            </a:r>
          </a:p>
          <a:p>
            <a:pPr algn="l"/>
            <a:r>
              <a:rPr lang="en-AU" sz="2400" dirty="0"/>
              <a:t> </a:t>
            </a:r>
          </a:p>
          <a:p>
            <a:pPr marL="342900" indent="-342900" algn="l"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en-AU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8847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1053190"/>
            <a:ext cx="792088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dirty="0" smtClean="0"/>
              <a:t>There </a:t>
            </a:r>
            <a:r>
              <a:rPr lang="en-AU" dirty="0"/>
              <a:t>is a need to diminish the link between harmful use of alcohol and other drugs and the atrocious criminal justice statistics for Aboriginal Australians. </a:t>
            </a:r>
          </a:p>
          <a:p>
            <a:pPr algn="l"/>
            <a:r>
              <a:rPr lang="en-AU" dirty="0"/>
              <a:t> </a:t>
            </a:r>
            <a:endParaRPr lang="en-AU" dirty="0" smtClean="0"/>
          </a:p>
          <a:p>
            <a:pPr algn="l"/>
            <a:endParaRPr lang="en-AU" dirty="0"/>
          </a:p>
          <a:p>
            <a:pPr algn="l"/>
            <a:r>
              <a:rPr lang="en-AU" dirty="0"/>
              <a:t>Aboriginal Australians require a Justice Reinvestment strategy to compliment the National Drug Strategy and the Aboriginal Drug Strategy</a:t>
            </a:r>
          </a:p>
          <a:p>
            <a:pPr algn="l"/>
            <a:r>
              <a:rPr lang="en-A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40876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053190"/>
            <a:ext cx="792088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AU" dirty="0"/>
          </a:p>
          <a:p>
            <a:pPr algn="l"/>
            <a:r>
              <a:rPr lang="en-AU" dirty="0" smtClean="0"/>
              <a:t>Aboriginal </a:t>
            </a:r>
            <a:r>
              <a:rPr lang="en-AU" dirty="0"/>
              <a:t>Australians require a National body to oversee the National Drug Strategy and the Aboriginal Drug Strategy</a:t>
            </a:r>
          </a:p>
          <a:p>
            <a:pPr algn="l"/>
            <a:r>
              <a:rPr lang="en-AU" dirty="0"/>
              <a:t> </a:t>
            </a:r>
            <a:endParaRPr lang="en-AU" dirty="0" smtClean="0"/>
          </a:p>
          <a:p>
            <a:pPr algn="l"/>
            <a:endParaRPr lang="en-AU" dirty="0"/>
          </a:p>
          <a:p>
            <a:pPr algn="l"/>
            <a:r>
              <a:rPr lang="en-AU" dirty="0"/>
              <a:t>The National Indigenous Drug and Alcohol Committee NIDAC or a stronger version of NIDAC should be that body</a:t>
            </a:r>
          </a:p>
          <a:p>
            <a:pPr marL="342900" indent="-342900" algn="l"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en-AU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5684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DRIPowerpointTemplate">
  <a:themeElements>
    <a:clrScheme name="NDRIPowerpoint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DRIPowerpoint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DRIPowerpoint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DRIPowerpoint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DRIPowerpoint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DRIPowerpoint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DRIPowerpoint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DRIPowerpoint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DRIPowerpoint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DRIPowerpoint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DRIPowerpoint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DRIPowerpoint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DRIPowerpoint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DRIPowerpoint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DRIPowerpointTemplate">
  <a:themeElements>
    <a:clrScheme name="NDRIPowerpoint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DRIPowerpoint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DRIPowerpoint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DRIPowerpoint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DRIPowerpoint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DRIPowerpoint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DRIPowerpoint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DRIPowerpoint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DRIPowerpoint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DRIPowerpoint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DRIPowerpoint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DRIPowerpoint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DRIPowerpoint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DRIPowerpoint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NDRIPowerpointTemplate</Template>
  <TotalTime>2326</TotalTime>
  <Words>92</Words>
  <Application>Microsoft Office PowerPoint</Application>
  <PresentationFormat>On-screen Show (4:3)</PresentationFormat>
  <Paragraphs>42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Gotham-Book</vt:lpstr>
      <vt:lpstr>Gotham-Medium</vt:lpstr>
      <vt:lpstr>NDRIPowerpointTemplate</vt:lpstr>
      <vt:lpstr>1_NDRIPowerpointTemplate</vt:lpstr>
      <vt:lpstr>Alcohol harm and Aboriginal and Torres Strait Islander People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Curtin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Wendy Loxley</dc:creator>
  <cp:lastModifiedBy>One Vision</cp:lastModifiedBy>
  <cp:revision>154</cp:revision>
  <dcterms:created xsi:type="dcterms:W3CDTF">2007-06-06T06:41:01Z</dcterms:created>
  <dcterms:modified xsi:type="dcterms:W3CDTF">2014-10-29T01:08:29Z</dcterms:modified>
</cp:coreProperties>
</file>