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8" r:id="rId3"/>
    <p:sldId id="314" r:id="rId4"/>
    <p:sldId id="324" r:id="rId5"/>
    <p:sldId id="313" r:id="rId6"/>
    <p:sldId id="319" r:id="rId7"/>
    <p:sldId id="320" r:id="rId8"/>
    <p:sldId id="325" r:id="rId9"/>
    <p:sldId id="329" r:id="rId10"/>
    <p:sldId id="317" r:id="rId11"/>
    <p:sldId id="318" r:id="rId12"/>
    <p:sldId id="330" r:id="rId13"/>
    <p:sldId id="322" r:id="rId14"/>
    <p:sldId id="331" r:id="rId15"/>
    <p:sldId id="332" r:id="rId16"/>
    <p:sldId id="315" r:id="rId17"/>
    <p:sldId id="335" r:id="rId18"/>
    <p:sldId id="333" r:id="rId19"/>
  </p:sldIdLst>
  <p:sldSz cx="9144000" cy="6858000" type="screen4x3"/>
  <p:notesSz cx="6888163" cy="100203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76B"/>
    <a:srgbClr val="FF3399"/>
    <a:srgbClr val="FF8FBC"/>
    <a:srgbClr val="FF6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40" autoAdjust="0"/>
  </p:normalViewPr>
  <p:slideViewPr>
    <p:cSldViewPr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4" d="100"/>
          <a:sy n="74" d="100"/>
        </p:scale>
        <p:origin x="-2124" y="-90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0616"/>
          </a:xfrm>
          <a:prstGeom prst="rect">
            <a:avLst/>
          </a:prstGeom>
        </p:spPr>
        <p:txBody>
          <a:bodyPr vert="horz" lIns="91992" tIns="45995" rIns="91992" bIns="45995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616"/>
          </a:xfrm>
          <a:prstGeom prst="rect">
            <a:avLst/>
          </a:prstGeom>
        </p:spPr>
        <p:txBody>
          <a:bodyPr vert="horz" lIns="91992" tIns="45995" rIns="91992" bIns="45995" rtlCol="0"/>
          <a:lstStyle>
            <a:lvl1pPr algn="r">
              <a:defRPr sz="1200"/>
            </a:lvl1pPr>
          </a:lstStyle>
          <a:p>
            <a:pPr>
              <a:defRPr/>
            </a:pPr>
            <a:fld id="{097BF4AF-6248-415B-82E5-4D8EC013BF73}" type="datetimeFigureOut">
              <a:rPr lang="en-AU"/>
              <a:pPr>
                <a:defRPr/>
              </a:pPr>
              <a:t>29/10/2014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8087"/>
            <a:ext cx="2984871" cy="500615"/>
          </a:xfrm>
          <a:prstGeom prst="rect">
            <a:avLst/>
          </a:prstGeom>
        </p:spPr>
        <p:txBody>
          <a:bodyPr vert="horz" lIns="91992" tIns="45995" rIns="91992" bIns="4599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8087"/>
            <a:ext cx="2984871" cy="500615"/>
          </a:xfrm>
          <a:prstGeom prst="rect">
            <a:avLst/>
          </a:prstGeom>
        </p:spPr>
        <p:txBody>
          <a:bodyPr vert="horz" lIns="91992" tIns="45995" rIns="91992" bIns="45995" rtlCol="0" anchor="b"/>
          <a:lstStyle>
            <a:lvl1pPr algn="r">
              <a:defRPr sz="1200"/>
            </a:lvl1pPr>
          </a:lstStyle>
          <a:p>
            <a:pPr>
              <a:defRPr/>
            </a:pPr>
            <a:fld id="{21A25673-8E54-47CC-8CF6-2EC1F2661EE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4698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0616"/>
          </a:xfrm>
          <a:prstGeom prst="rect">
            <a:avLst/>
          </a:prstGeom>
        </p:spPr>
        <p:txBody>
          <a:bodyPr vert="horz" lIns="91992" tIns="45995" rIns="91992" bIns="45995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616"/>
          </a:xfrm>
          <a:prstGeom prst="rect">
            <a:avLst/>
          </a:prstGeom>
        </p:spPr>
        <p:txBody>
          <a:bodyPr vert="horz" lIns="91992" tIns="45995" rIns="91992" bIns="45995" rtlCol="0"/>
          <a:lstStyle>
            <a:lvl1pPr algn="r">
              <a:defRPr sz="1200"/>
            </a:lvl1pPr>
          </a:lstStyle>
          <a:p>
            <a:pPr>
              <a:defRPr/>
            </a:pPr>
            <a:fld id="{6673793E-7FED-4836-B297-95AE52B9B29A}" type="datetimeFigureOut">
              <a:rPr lang="en-AU"/>
              <a:pPr>
                <a:defRPr/>
              </a:pPr>
              <a:t>29/10/2014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2" tIns="45995" rIns="91992" bIns="45995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844"/>
            <a:ext cx="5510530" cy="4508736"/>
          </a:xfrm>
          <a:prstGeom prst="rect">
            <a:avLst/>
          </a:prstGeom>
        </p:spPr>
        <p:txBody>
          <a:bodyPr vert="horz" lIns="91992" tIns="45995" rIns="91992" bIns="4599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8087"/>
            <a:ext cx="2984871" cy="500615"/>
          </a:xfrm>
          <a:prstGeom prst="rect">
            <a:avLst/>
          </a:prstGeom>
        </p:spPr>
        <p:txBody>
          <a:bodyPr vert="horz" lIns="91992" tIns="45995" rIns="91992" bIns="4599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8087"/>
            <a:ext cx="2984871" cy="500615"/>
          </a:xfrm>
          <a:prstGeom prst="rect">
            <a:avLst/>
          </a:prstGeom>
        </p:spPr>
        <p:txBody>
          <a:bodyPr vert="horz" lIns="91992" tIns="45995" rIns="91992" bIns="45995" rtlCol="0" anchor="b"/>
          <a:lstStyle>
            <a:lvl1pPr algn="r">
              <a:defRPr sz="1200"/>
            </a:lvl1pPr>
          </a:lstStyle>
          <a:p>
            <a:pPr>
              <a:defRPr/>
            </a:pPr>
            <a:fld id="{ED27B26A-84F3-42D5-90C9-B5265B26161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458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smtClean="0"/>
          </a:p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7430" indent="-28747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9892" indent="-22997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9848" indent="-22997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9805" indent="-22997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9762" indent="-229978" defTabSz="4599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89718" indent="-229978" defTabSz="4599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49676" indent="-229978" defTabSz="4599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09632" indent="-229978" defTabSz="4599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AAF5442-F30D-4CF3-A373-7B8A16947362}" type="slidenum">
              <a:rPr lang="en-AU" smtClean="0"/>
              <a:pPr eaLnBrk="1" hangingPunct="1"/>
              <a:t>1</a:t>
            </a:fld>
            <a:endParaRPr lang="en-AU" smtClean="0"/>
          </a:p>
        </p:txBody>
      </p:sp>
      <p:sp>
        <p:nvSpPr>
          <p:cNvPr id="2" name="TextBox 1"/>
          <p:cNvSpPr txBox="1"/>
          <p:nvPr/>
        </p:nvSpPr>
        <p:spPr>
          <a:xfrm>
            <a:off x="688817" y="5083234"/>
            <a:ext cx="5745497" cy="4029691"/>
          </a:xfrm>
          <a:prstGeom prst="rect">
            <a:avLst/>
          </a:prstGeom>
          <a:noFill/>
        </p:spPr>
        <p:txBody>
          <a:bodyPr wrap="square" lIns="92720" tIns="46360" rIns="92720" bIns="46360" rtlCol="0">
            <a:spAutoFit/>
          </a:bodyPr>
          <a:lstStyle/>
          <a:p>
            <a:r>
              <a:rPr lang="en-AU" sz="1200" dirty="0"/>
              <a:t>Welcome. </a:t>
            </a:r>
          </a:p>
          <a:p>
            <a:r>
              <a:rPr lang="en-AU" sz="1200" dirty="0"/>
              <a:t>Warm up activity: </a:t>
            </a:r>
          </a:p>
          <a:p>
            <a:r>
              <a:rPr lang="en-AU" sz="1200" dirty="0"/>
              <a:t>Tell me about you</a:t>
            </a:r>
          </a:p>
          <a:p>
            <a:pPr marL="640671" lvl="1" indent="-177070">
              <a:buFont typeface="Arial" pitchFamily="34" charset="0"/>
              <a:buChar char="•"/>
            </a:pPr>
            <a:r>
              <a:rPr lang="en-AU" sz="1200" dirty="0"/>
              <a:t>If you travelled with someone to get here</a:t>
            </a:r>
          </a:p>
          <a:p>
            <a:pPr marL="640671" lvl="1" indent="-177070">
              <a:buFont typeface="Arial" pitchFamily="34" charset="0"/>
              <a:buChar char="•"/>
            </a:pPr>
            <a:r>
              <a:rPr lang="en-AU" sz="1200" dirty="0"/>
              <a:t>If you are a carer</a:t>
            </a:r>
          </a:p>
          <a:p>
            <a:pPr marL="640671" lvl="1" indent="-177070">
              <a:buFont typeface="Arial" pitchFamily="34" charset="0"/>
              <a:buChar char="•"/>
            </a:pPr>
            <a:r>
              <a:rPr lang="en-AU" sz="1200" dirty="0"/>
              <a:t>If you are a who carer of a child you know or believe is affected by </a:t>
            </a:r>
            <a:r>
              <a:rPr lang="en-AU" sz="1200" dirty="0" err="1"/>
              <a:t>fetal</a:t>
            </a:r>
            <a:r>
              <a:rPr lang="en-AU" sz="1200" dirty="0"/>
              <a:t> alcohol exposure</a:t>
            </a:r>
          </a:p>
          <a:p>
            <a:pPr marL="640671" lvl="1" indent="-177070">
              <a:buFont typeface="Arial" pitchFamily="34" charset="0"/>
              <a:buChar char="•"/>
            </a:pPr>
            <a:r>
              <a:rPr lang="en-AU" sz="1200" dirty="0"/>
              <a:t>If you are younger than 30 years</a:t>
            </a:r>
          </a:p>
          <a:p>
            <a:pPr marL="640671" lvl="1" indent="-177070">
              <a:buFont typeface="Arial" pitchFamily="34" charset="0"/>
              <a:buChar char="•"/>
            </a:pPr>
            <a:r>
              <a:rPr lang="en-AU" sz="1200" dirty="0"/>
              <a:t>If you are a grandparent</a:t>
            </a:r>
          </a:p>
          <a:p>
            <a:pPr marL="640671" lvl="1" indent="-177070">
              <a:buFont typeface="Arial" pitchFamily="34" charset="0"/>
              <a:buChar char="•"/>
            </a:pPr>
            <a:r>
              <a:rPr lang="en-AU" sz="1200" dirty="0"/>
              <a:t>If you have a mobile phone</a:t>
            </a:r>
          </a:p>
          <a:p>
            <a:pPr marL="640671" lvl="1" indent="-177070">
              <a:buFont typeface="Arial" pitchFamily="34" charset="0"/>
              <a:buChar char="•"/>
            </a:pPr>
            <a:r>
              <a:rPr lang="en-AU" sz="1200" dirty="0"/>
              <a:t>If you have not yet switched off your mobile phone</a:t>
            </a:r>
          </a:p>
          <a:p>
            <a:pPr marL="640671" lvl="1" indent="-177070">
              <a:buFont typeface="Arial" pitchFamily="34" charset="0"/>
              <a:buChar char="•"/>
            </a:pPr>
            <a:r>
              <a:rPr lang="en-AU" sz="1200" dirty="0"/>
              <a:t>Now, by your birth month, and without using your voice, organise yourselves into months from January to December and by dates from 1 to 29/30/31 \</a:t>
            </a:r>
          </a:p>
          <a:p>
            <a:pPr marL="0" lvl="1"/>
            <a:r>
              <a:rPr lang="en-AU" sz="1200" dirty="0"/>
              <a:t>Please return to your seats. Finding common ground  is not difficult - what bought you here today</a:t>
            </a:r>
          </a:p>
          <a:p>
            <a:pPr marL="0" lvl="1"/>
            <a:r>
              <a:rPr lang="en-AU" sz="1200" dirty="0"/>
              <a:t>Now let me tell you something about me.</a:t>
            </a:r>
          </a:p>
          <a:p>
            <a:pPr marL="0" lvl="1"/>
            <a:r>
              <a:rPr lang="en-AU" sz="1200" dirty="0"/>
              <a:t>Parent of 5, grandparent of 7, wife of 1</a:t>
            </a:r>
          </a:p>
          <a:p>
            <a:pPr marL="0" lvl="1"/>
            <a:r>
              <a:rPr lang="en-AU" sz="1200" dirty="0"/>
              <a:t>Live in Tasmania, work nationally</a:t>
            </a:r>
          </a:p>
          <a:p>
            <a:pPr marL="0" lvl="1"/>
            <a:r>
              <a:rPr lang="en-AU" sz="1200" dirty="0"/>
              <a:t>Post graduate degree </a:t>
            </a:r>
          </a:p>
          <a:p>
            <a:pPr marL="0" lvl="1"/>
            <a:r>
              <a:rPr lang="en-AU" sz="1200" dirty="0"/>
              <a:t>Background in trauma counselling, alcohol and drug sector</a:t>
            </a:r>
          </a:p>
        </p:txBody>
      </p:sp>
    </p:spTree>
    <p:extLst>
      <p:ext uri="{BB962C8B-B14F-4D97-AF65-F5344CB8AC3E}">
        <p14:creationId xmlns:p14="http://schemas.microsoft.com/office/powerpoint/2010/main" val="154493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7893B-BCB3-4326-B92F-FA9A8CA931C9}" type="datetime1">
              <a:rPr lang="en-US" smtClean="0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5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33928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E9812A1-C4B5-4654-A035-FA0D01942BDB}" type="datetime1">
              <a:rPr lang="en-US" smtClean="0"/>
              <a:pPr>
                <a:defRPr/>
              </a:pPr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96044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Title 1"/>
          <p:cNvSpPr>
            <a:spLocks noGrp="1"/>
          </p:cNvSpPr>
          <p:nvPr userDrawn="1">
            <p:ph type="title"/>
          </p:nvPr>
        </p:nvSpPr>
        <p:spPr>
          <a:xfrm>
            <a:off x="539552" y="332656"/>
            <a:ext cx="7877248" cy="960439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C7076B"/>
                </a:solidFill>
                <a:latin typeface="+mj-lt"/>
              </a:defRPr>
            </a:lvl1pPr>
          </a:lstStyle>
          <a:p>
            <a:pPr algn="l" eaLnBrk="1" hangingPunct="1"/>
            <a:r>
              <a:rPr lang="en-AU" dirty="0" smtClean="0">
                <a:solidFill>
                  <a:srgbClr val="C7076B"/>
                </a:solidFill>
                <a:latin typeface="Calibri" pitchFamily="34" charset="0"/>
                <a:ea typeface="ＭＳ Ｐゴシック" pitchFamily="34" charset="-128"/>
              </a:rPr>
              <a:t>Representation</a:t>
            </a:r>
            <a:r>
              <a:rPr lang="en-AU" dirty="0" smtClean="0">
                <a:solidFill>
                  <a:srgbClr val="C7076B"/>
                </a:solidFill>
                <a:latin typeface="Century Gothic" pitchFamily="34" charset="0"/>
                <a:ea typeface="ＭＳ Ｐゴシック" pitchFamily="34" charset="-128"/>
              </a:rPr>
              <a:t> </a:t>
            </a:r>
            <a:endParaRPr lang="en-US" dirty="0" smtClean="0">
              <a:solidFill>
                <a:srgbClr val="C7076B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8427600" y="5392800"/>
            <a:ext cx="403702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7B2002-2D4F-474A-A7C3-1F703A7051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7888048" cy="4440162"/>
          </a:xfrm>
          <a:prstGeom prst="rect">
            <a:avLst/>
          </a:prstGeom>
        </p:spPr>
        <p:txBody>
          <a:bodyPr/>
          <a:lstStyle>
            <a:lvl1pPr marL="514350" marR="0" indent="-5143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7076B"/>
              </a:buClr>
              <a:buSzTx/>
              <a:buFont typeface="+mj-lt"/>
              <a:buNone/>
              <a:tabLst/>
              <a:defRPr baseline="0"/>
            </a:lvl1pPr>
            <a:lvl2pPr algn="l">
              <a:buClr>
                <a:srgbClr val="C7076B"/>
              </a:buClr>
              <a:buFont typeface="Arial" pitchFamily="34" charset="0"/>
              <a:buChar char="•"/>
              <a:defRPr sz="2400"/>
            </a:lvl2pPr>
            <a:lvl3pPr algn="l">
              <a:buClr>
                <a:srgbClr val="C7076B"/>
              </a:buClr>
              <a:defRPr/>
            </a:lvl3pPr>
            <a:lvl4pPr algn="l">
              <a:buClr>
                <a:srgbClr val="C7076B"/>
              </a:buClr>
              <a:buFont typeface="Arial" pitchFamily="34" charset="0"/>
              <a:buChar char="•"/>
              <a:defRPr/>
            </a:lvl4pPr>
            <a:lvl5pPr algn="l">
              <a:buClr>
                <a:srgbClr val="C7076B"/>
              </a:buClr>
              <a:buFont typeface="Arial" pitchFamily="34" charset="0"/>
              <a:buChar char="•"/>
              <a:defRPr sz="1800"/>
            </a:lvl5pPr>
          </a:lstStyle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7076B"/>
              </a:buClr>
              <a:buSzTx/>
              <a:buFont typeface="+mj-lt"/>
              <a:buNone/>
              <a:tabLst/>
              <a:defRPr/>
            </a:pPr>
            <a:r>
              <a:rPr lang="en-AU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Numbers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9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8549FB4-BCEA-4F90-B347-74FB6FBBC448}" type="datetime1">
              <a:rPr lang="en-US" smtClean="0"/>
              <a:pPr>
                <a:defRPr/>
              </a:pPr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74441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1"/>
          <p:cNvSpPr>
            <a:spLocks noGrp="1"/>
          </p:cNvSpPr>
          <p:nvPr userDrawn="1">
            <p:ph type="sldNum" sz="quarter" idx="4"/>
          </p:nvPr>
        </p:nvSpPr>
        <p:spPr>
          <a:xfrm>
            <a:off x="8427600" y="5392800"/>
            <a:ext cx="403702" cy="4320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>
              <a:defRPr/>
            </a:pPr>
            <a:fld id="{E37B2002-2D4F-474A-A7C3-1F703A70512A}" type="slidenum">
              <a:rPr lang="en-US" sz="1200" smtClean="0">
                <a:latin typeface="Calibri" pitchFamily="34" charset="0"/>
              </a:rPr>
              <a:pPr algn="ctr">
                <a:defRPr/>
              </a:pPr>
              <a:t>‹#›</a:t>
            </a:fld>
            <a:endParaRPr lang="en-US" sz="120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nofasd.org.a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539552" y="5620723"/>
            <a:ext cx="33200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Sue Miers AM</a:t>
            </a:r>
          </a:p>
          <a:p>
            <a:pPr eaLnBrk="1" hangingPunct="1"/>
            <a:r>
              <a:rPr lang="en-AU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Chair</a:t>
            </a:r>
          </a:p>
          <a:p>
            <a:pPr eaLnBrk="1" hangingPunct="1"/>
            <a:r>
              <a:rPr lang="en-AU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NOFASD Australia</a:t>
            </a:r>
            <a:endParaRPr lang="en-AU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3588404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C7076B"/>
                </a:solidFill>
                <a:latin typeface="Calibri" pitchFamily="34" charset="0"/>
              </a:rPr>
              <a:t>Australian Medical Association National Alcohol Summit</a:t>
            </a:r>
            <a:endParaRPr lang="en-AU" sz="2800" dirty="0">
              <a:solidFill>
                <a:srgbClr val="C7076B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03495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Canberra, October 2014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BARRIERS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The complex role of alcohol in Australian society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No </a:t>
            </a:r>
            <a:r>
              <a:rPr lang="en-AU" dirty="0"/>
              <a:t>published guidelines for the diagnosis and management of FASDs  </a:t>
            </a:r>
            <a:r>
              <a:rPr lang="en-AU" dirty="0" smtClean="0"/>
              <a:t>in Australia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‘Hidden </a:t>
            </a:r>
            <a:r>
              <a:rPr lang="en-AU" dirty="0"/>
              <a:t>disability’ </a:t>
            </a:r>
            <a:endParaRPr lang="en-AU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 smtClean="0"/>
              <a:t>The lack of Australian data to confirm the Incidence and Prevalence of FASD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71554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Barriers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Paucity of evidence re prevalence of FASD has led to disbelief/ignorance about potential harms to unborn child &amp; mixed </a:t>
            </a:r>
            <a:r>
              <a:rPr lang="en-AU" dirty="0"/>
              <a:t>messages about alcohol use in </a:t>
            </a:r>
            <a:r>
              <a:rPr lang="en-AU" dirty="0" smtClean="0"/>
              <a:t>pregnancy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FASD is not a ‘registered disability’ - many children/adults don’t qualify for disability support &amp; services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endParaRPr lang="en-AU" dirty="0" smtClean="0"/>
          </a:p>
          <a:p>
            <a:pPr>
              <a:buFont typeface="+mj-lt"/>
              <a:buAutoNum type="arabicPeriod" startAt="5"/>
            </a:pPr>
            <a:endParaRPr lang="en-AU" dirty="0" smtClean="0"/>
          </a:p>
          <a:p>
            <a:pPr>
              <a:buAutoNum type="arabicPeriod" startAt="5"/>
            </a:pPr>
            <a:endParaRPr lang="en-AU" dirty="0" smtClean="0"/>
          </a:p>
          <a:p>
            <a:endParaRPr lang="en-AU" dirty="0"/>
          </a:p>
          <a:p>
            <a:r>
              <a:rPr lang="en-AU" dirty="0"/>
              <a:t> 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71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Barriers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Lack of disability status has resulted in limited &amp; fledgling diagnostic services &amp; no appropriate follow up services.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Many health professionals don’t seem to want to talk about FASDs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FASD is often invisible in documents that inform policy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744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Barriers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Perceived fear </a:t>
            </a:r>
            <a:r>
              <a:rPr lang="en-AU" dirty="0"/>
              <a:t>that diagnosis of FASD will stigmatise the </a:t>
            </a:r>
            <a:r>
              <a:rPr lang="en-AU" dirty="0" smtClean="0"/>
              <a:t>child/mother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Failure to ‘join the dots’ - Lack of awareness/understanding of the social impact of FASDs across the lifespan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Service providers across systems health/education/justice/community not upskilled/resourced to deal with FASD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061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would help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AU" dirty="0" smtClean="0"/>
              <a:t>National </a:t>
            </a:r>
            <a:r>
              <a:rPr lang="en-AU" dirty="0"/>
              <a:t>Education campaign – not only for prevention but also to improve the overall understanding of </a:t>
            </a:r>
            <a:r>
              <a:rPr lang="en-AU" dirty="0" smtClean="0"/>
              <a:t>the impact of FASD </a:t>
            </a:r>
            <a:r>
              <a:rPr lang="en-AU" dirty="0"/>
              <a:t>in the wider community.  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Diagnostic training for health professionals PLUS education/training/upskilling of current service providers across all </a:t>
            </a:r>
            <a:r>
              <a:rPr lang="en-AU" dirty="0" smtClean="0"/>
              <a:t>other relevant </a:t>
            </a:r>
            <a:r>
              <a:rPr lang="en-AU" dirty="0"/>
              <a:t>disciplines 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90007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would help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 smtClean="0"/>
              <a:t>Service </a:t>
            </a:r>
            <a:r>
              <a:rPr lang="en-AU" dirty="0"/>
              <a:t>providers who respect and value the parent/carer’s lived experience </a:t>
            </a:r>
            <a:endParaRPr lang="en-AU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Interagency Service collaboration </a:t>
            </a:r>
            <a:r>
              <a:rPr lang="en-AU" dirty="0" smtClean="0"/>
              <a:t>&amp; </a:t>
            </a:r>
            <a:r>
              <a:rPr lang="en-AU" dirty="0"/>
              <a:t>transparency </a:t>
            </a:r>
            <a:r>
              <a:rPr lang="en-AU" dirty="0" smtClean="0"/>
              <a:t>to </a:t>
            </a:r>
            <a:r>
              <a:rPr lang="en-AU" dirty="0"/>
              <a:t>improve developmental outcomes for the child with FASD and meet their often high &amp;complex needs.  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080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would help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93094"/>
            <a:ext cx="7888048" cy="427181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A living/school/employment/community </a:t>
            </a:r>
            <a:r>
              <a:rPr lang="en-AU" dirty="0"/>
              <a:t>environment where accommodations have been made to support the </a:t>
            </a:r>
            <a:r>
              <a:rPr lang="en-AU" dirty="0" smtClean="0"/>
              <a:t>children/adults </a:t>
            </a:r>
            <a:r>
              <a:rPr lang="en-AU" dirty="0"/>
              <a:t>with FASD. </a:t>
            </a: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Adequate </a:t>
            </a:r>
            <a:r>
              <a:rPr lang="en-AU" dirty="0"/>
              <a:t>carer support &amp; education about latest FASD strategies and interventions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Peer support from other carers who are also raising children with FASD </a:t>
            </a:r>
          </a:p>
          <a:p>
            <a:r>
              <a:rPr lang="en-AU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376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Take home message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The Prevention/Recognition/Diagnosis </a:t>
            </a:r>
            <a:r>
              <a:rPr lang="en-AU" sz="2400" dirty="0"/>
              <a:t>of FASD </a:t>
            </a:r>
            <a:r>
              <a:rPr lang="en-AU" sz="2400" dirty="0" smtClean="0"/>
              <a:t>&amp; the</a:t>
            </a:r>
          </a:p>
          <a:p>
            <a:r>
              <a:rPr lang="en-AU" sz="2400" dirty="0"/>
              <a:t>provision of appropriate supports &amp; services </a:t>
            </a:r>
            <a:r>
              <a:rPr lang="en-AU" sz="2400" dirty="0" smtClean="0"/>
              <a:t>for </a:t>
            </a:r>
          </a:p>
          <a:p>
            <a:r>
              <a:rPr lang="en-AU" sz="2400" dirty="0"/>
              <a:t>pregnant women </a:t>
            </a:r>
            <a:r>
              <a:rPr lang="en-AU" sz="2400" dirty="0" smtClean="0"/>
              <a:t>&amp; </a:t>
            </a:r>
            <a:r>
              <a:rPr lang="en-AU" sz="2400" dirty="0"/>
              <a:t>those </a:t>
            </a:r>
            <a:r>
              <a:rPr lang="en-AU" sz="2400" dirty="0" smtClean="0"/>
              <a:t>already living with</a:t>
            </a:r>
            <a:endParaRPr lang="en-AU" sz="2400" dirty="0"/>
          </a:p>
          <a:p>
            <a:r>
              <a:rPr lang="en-AU" sz="2400" dirty="0"/>
              <a:t>FASD would lead to a </a:t>
            </a:r>
            <a:r>
              <a:rPr lang="en-AU" sz="2400" b="1" dirty="0"/>
              <a:t>decrease</a:t>
            </a:r>
            <a:r>
              <a:rPr lang="en-AU" sz="2400" dirty="0"/>
              <a:t> in: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Unplanned pregnancies &amp; the </a:t>
            </a:r>
            <a:r>
              <a:rPr lang="en-AU" sz="2400" dirty="0"/>
              <a:t>number of </a:t>
            </a:r>
            <a:r>
              <a:rPr lang="en-AU" sz="2400" dirty="0" smtClean="0"/>
              <a:t>women giving </a:t>
            </a:r>
            <a:r>
              <a:rPr lang="en-AU" sz="2400" dirty="0"/>
              <a:t>birth to babies with </a:t>
            </a:r>
            <a:r>
              <a:rPr lang="en-AU" sz="2400" dirty="0" smtClean="0"/>
              <a:t>FASD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Alcohol/other drug misuse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Mental </a:t>
            </a:r>
            <a:r>
              <a:rPr lang="en-AU" sz="2400" dirty="0"/>
              <a:t>Health issues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Violence, domestic violence, crime </a:t>
            </a:r>
            <a:r>
              <a:rPr lang="en-AU" sz="2400" dirty="0" smtClean="0"/>
              <a:t>rates, </a:t>
            </a:r>
            <a:endParaRPr lang="en-AU" sz="2400" dirty="0"/>
          </a:p>
          <a:p>
            <a:pPr marL="457200" lvl="1" indent="0">
              <a:buNone/>
            </a:pPr>
            <a:r>
              <a:rPr lang="en-AU" dirty="0"/>
              <a:t>child protection </a:t>
            </a:r>
            <a:r>
              <a:rPr lang="en-AU" dirty="0" smtClean="0"/>
              <a:t>notifications, </a:t>
            </a:r>
            <a:r>
              <a:rPr lang="en-AU" dirty="0"/>
              <a:t>homelessness</a:t>
            </a:r>
          </a:p>
          <a:p>
            <a:endParaRPr lang="en-AU" sz="2400" dirty="0" smtClean="0"/>
          </a:p>
          <a:p>
            <a:r>
              <a:rPr lang="en-AU" sz="2400" dirty="0" smtClean="0"/>
              <a:t>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10594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THANK YOU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AU" sz="4000" dirty="0" smtClean="0"/>
              <a:t>		</a:t>
            </a:r>
          </a:p>
          <a:p>
            <a:pPr algn="ctr"/>
            <a:endParaRPr lang="en-AU" sz="4000" dirty="0"/>
          </a:p>
          <a:p>
            <a:pPr algn="ctr"/>
            <a:endParaRPr lang="en-AU" sz="2800" dirty="0" smtClean="0">
              <a:hlinkClick r:id="rId2"/>
            </a:endParaRPr>
          </a:p>
          <a:p>
            <a:pPr algn="ctr"/>
            <a:endParaRPr lang="en-AU" sz="2800" dirty="0">
              <a:hlinkClick r:id="rId2"/>
            </a:endParaRPr>
          </a:p>
          <a:p>
            <a:pPr algn="ctr"/>
            <a:r>
              <a:rPr lang="en-AU" sz="2800" dirty="0" smtClean="0"/>
              <a:t>www.nofasd.org.au</a:t>
            </a:r>
          </a:p>
          <a:p>
            <a:pPr algn="ctr"/>
            <a:r>
              <a:rPr lang="en-AU" sz="2800" dirty="0" smtClean="0"/>
              <a:t>enquiries@nofasd.org.au </a:t>
            </a:r>
          </a:p>
          <a:p>
            <a:pPr algn="ctr"/>
            <a:r>
              <a:rPr lang="en-AU" sz="2800" dirty="0" err="1" smtClean="0"/>
              <a:t>Ph</a:t>
            </a:r>
            <a:r>
              <a:rPr lang="en-AU" sz="2800" dirty="0" smtClean="0"/>
              <a:t>: 1300 306 238</a:t>
            </a:r>
            <a:endParaRPr lang="en-AU" sz="2800" dirty="0"/>
          </a:p>
        </p:txBody>
      </p:sp>
      <p:pic>
        <p:nvPicPr>
          <p:cNvPr id="1026" name="Picture 2" descr="C:\Users\Sue02\Dropbox\Niche - Nofasard\nofasd-logo\logo-files\inhouse\logo-no-strap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4945"/>
            <a:ext cx="5002309" cy="230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2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NOFASD Australia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800" dirty="0" smtClean="0"/>
              <a:t>Established 1999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800" dirty="0" smtClean="0"/>
              <a:t>Independent not for profit Charitable body &amp; National Peak Organisation representing the interests of individuals and families living with FASDs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800" dirty="0" smtClean="0"/>
              <a:t>Patron</a:t>
            </a:r>
            <a:r>
              <a:rPr lang="en-AU" sz="2800" dirty="0"/>
              <a:t>: Dame Quentin </a:t>
            </a:r>
            <a:r>
              <a:rPr lang="en-AU" sz="2800" dirty="0" smtClean="0"/>
              <a:t>Brice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2800" dirty="0" smtClean="0"/>
              <a:t>Supported by funding from the Australian Government under the Health system Capacity Development Fund (2012-2015) </a:t>
            </a:r>
            <a:endParaRPr lang="en-AU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375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NOFASD Australia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sz="2800" dirty="0" smtClean="0"/>
              <a:t>Strategic Plan 2013-2016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Information and support services for individuals and families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Community engagement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Education and training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Policy and advocacy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Building partnerships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Research</a:t>
            </a:r>
          </a:p>
          <a:p>
            <a:pPr marL="0" indent="0"/>
            <a:r>
              <a:rPr lang="en-AU" sz="2800" dirty="0"/>
              <a:t> http://</a:t>
            </a:r>
            <a:r>
              <a:rPr lang="en-AU" sz="2800" dirty="0" smtClean="0"/>
              <a:t>www.nofasd.org.au/about-us/strategic-plan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94293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877248" cy="1296144"/>
          </a:xfrm>
        </p:spPr>
        <p:txBody>
          <a:bodyPr/>
          <a:lstStyle/>
          <a:p>
            <a:r>
              <a:rPr lang="en-AU" dirty="0" smtClean="0"/>
              <a:t>NOFASD Australia – Information support for families</a:t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92" y="1340768"/>
            <a:ext cx="7888048" cy="44401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0" indent="0"/>
            <a:r>
              <a:rPr lang="en-AU" sz="2800" dirty="0" smtClean="0"/>
              <a:t>Very modest budget to: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respond to daily calls on 1300 number plus emails/inquiries through website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Attempt to link families with existing service providers who understand FASD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Provide advocacy for families in schools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Attempt to connect families in local communities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34431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77248" cy="960439"/>
          </a:xfrm>
        </p:spPr>
        <p:txBody>
          <a:bodyPr/>
          <a:lstStyle/>
          <a:p>
            <a:r>
              <a:rPr lang="en-AU" dirty="0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FASD - major issues</a:t>
            </a:r>
            <a:endParaRPr lang="en-AU" dirty="0">
              <a:latin typeface="Calibri" pitchFamily="34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39552" y="1324109"/>
            <a:ext cx="788804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What families would like health professionals/service providers to understand about the reality of living with FASD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Barriers that affect the ability of families to access appropriate support/services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What could be done to help families living with FASD</a:t>
            </a:r>
          </a:p>
          <a:p>
            <a:pPr>
              <a:buFont typeface="+mj-lt"/>
              <a:buAutoNum type="arabicPeriod"/>
            </a:pPr>
            <a:endParaRPr lang="en-AU" sz="2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Understanding FASD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Parenting a child with FASD is 24/7 role – these children require ‘different’ parenting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800" dirty="0"/>
              <a:t>Parenting </a:t>
            </a:r>
            <a:r>
              <a:rPr lang="en-AU" sz="2800" dirty="0" smtClean="0"/>
              <a:t>&amp; </a:t>
            </a:r>
            <a:r>
              <a:rPr lang="en-AU" sz="2800" dirty="0"/>
              <a:t>providing lifetime support </a:t>
            </a:r>
            <a:r>
              <a:rPr lang="en-AU" sz="2800" dirty="0" smtClean="0"/>
              <a:t>can </a:t>
            </a:r>
            <a:r>
              <a:rPr lang="en-AU" sz="2800" dirty="0"/>
              <a:t>cause stress, confusion and exhaustion for vulnerable parents putting their health at risk</a:t>
            </a:r>
            <a:r>
              <a:rPr lang="en-AU" sz="2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Irrespective </a:t>
            </a:r>
            <a:r>
              <a:rPr lang="en-AU" sz="2800" dirty="0"/>
              <a:t>of IQ </a:t>
            </a:r>
            <a:r>
              <a:rPr lang="en-AU" sz="2800" dirty="0" smtClean="0"/>
              <a:t>emotional/psycho-social </a:t>
            </a:r>
            <a:r>
              <a:rPr lang="en-AU" sz="2800" dirty="0"/>
              <a:t>development of children with FASD lags far behind their chronological development </a:t>
            </a:r>
            <a:r>
              <a:rPr lang="en-AU" sz="2800" b="1" dirty="0"/>
              <a:t>even into </a:t>
            </a:r>
            <a:r>
              <a:rPr lang="en-AU" sz="2800" b="1" dirty="0" smtClean="0"/>
              <a:t>adulthood</a:t>
            </a:r>
          </a:p>
          <a:p>
            <a:pPr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780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Understanding FASD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Children/adults with FASD regularly experience isolation &amp; exclusion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Appropriate </a:t>
            </a:r>
            <a:r>
              <a:rPr lang="en-AU" sz="2800" dirty="0"/>
              <a:t>diagnosis is </a:t>
            </a:r>
            <a:r>
              <a:rPr lang="en-AU" sz="2800" dirty="0" smtClean="0"/>
              <a:t>an essential </a:t>
            </a:r>
            <a:r>
              <a:rPr lang="en-AU" sz="2800" dirty="0"/>
              <a:t>first step to provide families with the support they </a:t>
            </a:r>
            <a:r>
              <a:rPr lang="en-AU" sz="2800" dirty="0" smtClean="0"/>
              <a:t>need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 smtClean="0"/>
              <a:t>Diagnosis is only the very first step – intensive support usually needed throughout lifespan for positive outcomes </a:t>
            </a:r>
          </a:p>
        </p:txBody>
      </p:sp>
    </p:spTree>
    <p:extLst>
      <p:ext uri="{BB962C8B-B14F-4D97-AF65-F5344CB8AC3E}">
        <p14:creationId xmlns:p14="http://schemas.microsoft.com/office/powerpoint/2010/main" val="411754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Understanding FASD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Decisions made by health/service providers are critical to avoid mistakes in case planning &amp;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FASDs not just an Indigenous issue – many other high risk groups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Non-Indigenous children prenatally exposed to alcohol more likely to be diagnosed with ADHD or ASD </a:t>
            </a:r>
            <a:r>
              <a:rPr lang="en-AU" sz="2000" dirty="0" smtClean="0"/>
              <a:t>(source: NOFASD  24/7 support line)</a:t>
            </a:r>
          </a:p>
        </p:txBody>
      </p:sp>
    </p:spTree>
    <p:extLst>
      <p:ext uri="{BB962C8B-B14F-4D97-AF65-F5344CB8AC3E}">
        <p14:creationId xmlns:p14="http://schemas.microsoft.com/office/powerpoint/2010/main" val="280383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Understanding FASD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Girls &amp; women of child-bearing age who </a:t>
            </a:r>
            <a:r>
              <a:rPr lang="en-AU" dirty="0" smtClean="0"/>
              <a:t>also have </a:t>
            </a:r>
            <a:r>
              <a:rPr lang="en-AU" dirty="0"/>
              <a:t>a FASD are a high risk group for drinking during </a:t>
            </a:r>
            <a:r>
              <a:rPr lang="en-AU" dirty="0" smtClean="0"/>
              <a:t>pregnancy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 smtClean="0"/>
              <a:t>Pregnant </a:t>
            </a:r>
            <a:r>
              <a:rPr lang="en-AU" dirty="0"/>
              <a:t>women with dependency issues and birth mothers of children with FASD need respect, compassion, understanding </a:t>
            </a:r>
            <a:r>
              <a:rPr lang="en-AU" dirty="0" smtClean="0"/>
              <a:t>&amp; </a:t>
            </a:r>
            <a:r>
              <a:rPr lang="en-AU" dirty="0"/>
              <a:t>support </a:t>
            </a:r>
            <a:r>
              <a:rPr lang="en-AU" dirty="0" smtClean="0"/>
              <a:t>without </a:t>
            </a:r>
            <a:r>
              <a:rPr lang="en-AU" dirty="0"/>
              <a:t>blame, shame or punishment.</a:t>
            </a:r>
          </a:p>
          <a:p>
            <a:r>
              <a:rPr lang="en-AU" b="1" dirty="0"/>
              <a:t> 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352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FASARD FASD Workshop WA June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NOFASARD FASD Workshop WA June 2012</Template>
  <TotalTime>9806</TotalTime>
  <Words>869</Words>
  <Application>Microsoft Office PowerPoint</Application>
  <PresentationFormat>On-screen Show (4:3)</PresentationFormat>
  <Paragraphs>122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Century Gothic</vt:lpstr>
      <vt:lpstr>NOFASARD FASD Workshop WA June 2012</vt:lpstr>
      <vt:lpstr>PowerPoint Presentation</vt:lpstr>
      <vt:lpstr>NOFASD Australia</vt:lpstr>
      <vt:lpstr>NOFASD Australia</vt:lpstr>
      <vt:lpstr>NOFASD Australia – Information support for families    </vt:lpstr>
      <vt:lpstr>FASD - major issues</vt:lpstr>
      <vt:lpstr>Understanding FASD</vt:lpstr>
      <vt:lpstr>Understanding FASD</vt:lpstr>
      <vt:lpstr>Understanding FASD</vt:lpstr>
      <vt:lpstr>Understanding FASD</vt:lpstr>
      <vt:lpstr>BARRIERS </vt:lpstr>
      <vt:lpstr>Barriers</vt:lpstr>
      <vt:lpstr>Barriers</vt:lpstr>
      <vt:lpstr>Barriers</vt:lpstr>
      <vt:lpstr>What would help</vt:lpstr>
      <vt:lpstr>What would help</vt:lpstr>
      <vt:lpstr>What would help</vt:lpstr>
      <vt:lpstr>Take home message</vt:lpstr>
      <vt:lpstr>THANK YOU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</dc:creator>
  <cp:lastModifiedBy>One Vision</cp:lastModifiedBy>
  <cp:revision>131</cp:revision>
  <cp:lastPrinted>2014-10-24T05:11:33Z</cp:lastPrinted>
  <dcterms:created xsi:type="dcterms:W3CDTF">2012-06-06T09:48:45Z</dcterms:created>
  <dcterms:modified xsi:type="dcterms:W3CDTF">2014-10-28T21:50:11Z</dcterms:modified>
</cp:coreProperties>
</file>