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6"/>
  </p:notesMasterIdLst>
  <p:sldIdLst>
    <p:sldId id="256" r:id="rId5"/>
    <p:sldId id="261" r:id="rId6"/>
    <p:sldId id="298" r:id="rId7"/>
    <p:sldId id="299" r:id="rId8"/>
    <p:sldId id="283" r:id="rId9"/>
    <p:sldId id="284" r:id="rId10"/>
    <p:sldId id="285" r:id="rId11"/>
    <p:sldId id="301" r:id="rId12"/>
    <p:sldId id="287" r:id="rId13"/>
    <p:sldId id="291" r:id="rId14"/>
    <p:sldId id="297" r:id="rId15"/>
    <p:sldId id="288" r:id="rId16"/>
    <p:sldId id="293" r:id="rId17"/>
    <p:sldId id="289" r:id="rId18"/>
    <p:sldId id="264" r:id="rId19"/>
    <p:sldId id="267" r:id="rId20"/>
    <p:sldId id="300" r:id="rId21"/>
    <p:sldId id="294" r:id="rId22"/>
    <p:sldId id="295" r:id="rId23"/>
    <p:sldId id="296" r:id="rId24"/>
    <p:sldId id="259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1152" y="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Book1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3280F2"/>
            </a:solidFill>
          </c:spPr>
          <c:invertIfNegative val="0"/>
          <c:dPt>
            <c:idx val="4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5"/>
            <c:invertIfNegative val="0"/>
            <c:bubble3D val="0"/>
            <c:spPr>
              <a:solidFill>
                <a:srgbClr val="C00000"/>
              </a:solidFill>
            </c:spPr>
          </c:dPt>
          <c:cat>
            <c:strRef>
              <c:f>Sheet1!$A$37:$A$42</c:f>
              <c:strCache>
                <c:ptCount val="6"/>
                <c:pt idx="0">
                  <c:v>Wine</c:v>
                </c:pt>
                <c:pt idx="1">
                  <c:v>Beer</c:v>
                </c:pt>
                <c:pt idx="2">
                  <c:v>RTD</c:v>
                </c:pt>
                <c:pt idx="3">
                  <c:v>Spirit</c:v>
                </c:pt>
                <c:pt idx="4">
                  <c:v>Per day</c:v>
                </c:pt>
                <c:pt idx="5">
                  <c:v>Single occasion</c:v>
                </c:pt>
              </c:strCache>
            </c:strRef>
          </c:cat>
          <c:val>
            <c:numRef>
              <c:f>Sheet1!$B$37:$B$42</c:f>
              <c:numCache>
                <c:formatCode>General</c:formatCode>
                <c:ptCount val="6"/>
                <c:pt idx="0">
                  <c:v>23</c:v>
                </c:pt>
                <c:pt idx="1">
                  <c:v>28</c:v>
                </c:pt>
                <c:pt idx="2">
                  <c:v>14</c:v>
                </c:pt>
                <c:pt idx="3">
                  <c:v>30.5</c:v>
                </c:pt>
                <c:pt idx="4">
                  <c:v>2</c:v>
                </c:pt>
                <c:pt idx="5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3687984"/>
        <c:axId val="383688376"/>
      </c:barChart>
      <c:catAx>
        <c:axId val="3836879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lang="en-AU"/>
            </a:pPr>
            <a:endParaRPr lang="en-US"/>
          </a:p>
        </c:txPr>
        <c:crossAx val="383688376"/>
        <c:crosses val="autoZero"/>
        <c:auto val="1"/>
        <c:lblAlgn val="ctr"/>
        <c:lblOffset val="100"/>
        <c:noMultiLvlLbl val="0"/>
      </c:catAx>
      <c:valAx>
        <c:axId val="3836883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AU"/>
            </a:pPr>
            <a:endParaRPr lang="en-US"/>
          </a:p>
        </c:txPr>
        <c:crossAx val="38368798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094A37-AE51-964A-8B3A-5D095291AABB}" type="datetimeFigureOut">
              <a:rPr lang="en-US" smtClean="0"/>
              <a:t>10/28/2014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201066-D15A-A445-B36E-8CD6D4E8A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77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028A5-F8C9-7247-9853-E0C8C618FA8A}" type="datetimeFigureOut">
              <a:rPr lang="en-US" smtClean="0"/>
              <a:t>10/28/2014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B6D78-D6A3-3445-B25E-FDA4C0350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301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028A5-F8C9-7247-9853-E0C8C618FA8A}" type="datetimeFigureOut">
              <a:rPr lang="en-US" smtClean="0"/>
              <a:t>10/28/2014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B6D78-D6A3-3445-B25E-FDA4C0350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691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028A5-F8C9-7247-9853-E0C8C618FA8A}" type="datetimeFigureOut">
              <a:rPr lang="en-US" smtClean="0"/>
              <a:t>10/28/2014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B6D78-D6A3-3445-B25E-FDA4C0350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210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028A5-F8C9-7247-9853-E0C8C618FA8A}" type="datetimeFigureOut">
              <a:rPr lang="en-US" smtClean="0"/>
              <a:t>10/28/2014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B6D78-D6A3-3445-B25E-FDA4C0350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489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028A5-F8C9-7247-9853-E0C8C618FA8A}" type="datetimeFigureOut">
              <a:rPr lang="en-US" smtClean="0"/>
              <a:t>10/28/2014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B6D78-D6A3-3445-B25E-FDA4C0350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514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028A5-F8C9-7247-9853-E0C8C618FA8A}" type="datetimeFigureOut">
              <a:rPr lang="en-US" smtClean="0"/>
              <a:t>10/28/2014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B6D78-D6A3-3445-B25E-FDA4C0350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838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028A5-F8C9-7247-9853-E0C8C618FA8A}" type="datetimeFigureOut">
              <a:rPr lang="en-US" smtClean="0"/>
              <a:t>10/28/2014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B6D78-D6A3-3445-B25E-FDA4C0350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02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028A5-F8C9-7247-9853-E0C8C618FA8A}" type="datetimeFigureOut">
              <a:rPr lang="en-US" smtClean="0"/>
              <a:t>10/28/2014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B6D78-D6A3-3445-B25E-FDA4C0350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487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028A5-F8C9-7247-9853-E0C8C618FA8A}" type="datetimeFigureOut">
              <a:rPr lang="en-US" smtClean="0"/>
              <a:t>10/28/2014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B6D78-D6A3-3445-B25E-FDA4C0350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668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028A5-F8C9-7247-9853-E0C8C618FA8A}" type="datetimeFigureOut">
              <a:rPr lang="en-US" smtClean="0"/>
              <a:t>10/28/2014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B6D78-D6A3-3445-B25E-FDA4C0350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726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028A5-F8C9-7247-9853-E0C8C618FA8A}" type="datetimeFigureOut">
              <a:rPr lang="en-US" smtClean="0"/>
              <a:t>10/28/2014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B6D78-D6A3-3445-B25E-FDA4C0350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109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028A5-F8C9-7247-9853-E0C8C618FA8A}" type="datetimeFigureOut">
              <a:rPr lang="en-US" smtClean="0"/>
              <a:t>10/28/2014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B6D78-D6A3-3445-B25E-FDA4C03506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9286946" y="80053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9190645" y="63200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10731500" y="177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117761" y="321589"/>
            <a:ext cx="1713421" cy="60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570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jp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2021567"/>
            <a:ext cx="8101031" cy="1470025"/>
          </a:xfrm>
        </p:spPr>
        <p:txBody>
          <a:bodyPr/>
          <a:lstStyle/>
          <a:p>
            <a:r>
              <a:rPr lang="en-AU" sz="4000" b="1" dirty="0" smtClean="0"/>
              <a:t>Alcohol marketing in Australia</a:t>
            </a:r>
            <a:br>
              <a:rPr lang="en-AU" sz="4000" b="1" dirty="0" smtClean="0"/>
            </a:br>
            <a:r>
              <a:rPr lang="en-AU" b="1" dirty="0" smtClean="0"/>
              <a:t/>
            </a:r>
            <a:br>
              <a:rPr lang="en-AU" b="1" dirty="0" smtClean="0"/>
            </a:br>
            <a:r>
              <a:rPr lang="en-AU" sz="3200" b="1" dirty="0" smtClean="0"/>
              <a:t>Prof Sandra C Jones</a:t>
            </a:r>
            <a:br>
              <a:rPr lang="en-AU" sz="3200" b="1" dirty="0" smtClean="0"/>
            </a:br>
            <a:r>
              <a:rPr lang="en-AU" sz="1600" b="1" dirty="0" smtClean="0"/>
              <a:t/>
            </a:r>
            <a:br>
              <a:rPr lang="en-AU" sz="1600" b="1" dirty="0" smtClean="0"/>
            </a:br>
            <a:r>
              <a:rPr lang="en-AU" sz="2800" dirty="0" smtClean="0"/>
              <a:t>Director, Centre for Health and Social Research (</a:t>
            </a:r>
            <a:r>
              <a:rPr lang="en-AU" sz="2800" dirty="0" err="1" smtClean="0"/>
              <a:t>CHaSR</a:t>
            </a:r>
            <a:r>
              <a:rPr lang="en-AU" sz="2800" dirty="0" smtClean="0"/>
              <a:t>) </a:t>
            </a:r>
            <a:endParaRPr lang="en-US" sz="2800" dirty="0"/>
          </a:p>
        </p:txBody>
      </p:sp>
      <p:pic>
        <p:nvPicPr>
          <p:cNvPr id="3" name="Picture 5" descr="jager_bomb_poster_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2" r="15462"/>
          <a:stretch>
            <a:fillRect/>
          </a:stretch>
        </p:blipFill>
        <p:spPr bwMode="auto">
          <a:xfrm>
            <a:off x="279910" y="4973873"/>
            <a:ext cx="1127125" cy="1633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349" y="391760"/>
            <a:ext cx="935037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anadian Club Guitar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09" y="246617"/>
            <a:ext cx="1867851" cy="1400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4" descr="bundy bear.bm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630" y="5312011"/>
            <a:ext cx="1727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1495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Content Placeholder 2"/>
          <p:cNvSpPr>
            <a:spLocks noGrp="1"/>
          </p:cNvSpPr>
          <p:nvPr>
            <p:ph idx="1"/>
          </p:nvPr>
        </p:nvSpPr>
        <p:spPr>
          <a:xfrm>
            <a:off x="400050" y="943429"/>
            <a:ext cx="8553450" cy="4690269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z="1800" b="1" dirty="0">
                <a:latin typeface="Calibri" charset="0"/>
                <a:ea typeface="ＭＳ Ｐゴシック" charset="0"/>
                <a:cs typeface="ＭＳ Ｐゴシック" charset="0"/>
              </a:rPr>
              <a:t>Audit of RTD products in NSW </a:t>
            </a:r>
            <a:r>
              <a:rPr lang="en-US" sz="1800" b="1" i="1" dirty="0">
                <a:latin typeface="Calibri" charset="0"/>
                <a:ea typeface="ＭＳ Ｐゴシック" charset="0"/>
                <a:cs typeface="ＭＳ Ｐゴシック" charset="0"/>
              </a:rPr>
              <a:t>[Jones &amp; Barrie, 2010]</a:t>
            </a:r>
          </a:p>
          <a:p>
            <a:pPr eaLnBrk="1" hangingPunct="1">
              <a:spcAft>
                <a:spcPts val="1038"/>
              </a:spcAft>
            </a:pPr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Across </a:t>
            </a:r>
            <a:r>
              <a:rPr lang="en-US" sz="1800" dirty="0" smtClean="0">
                <a:latin typeface="Calibri" charset="0"/>
                <a:ea typeface="ＭＳ Ｐゴシック" charset="0"/>
                <a:cs typeface="ＭＳ Ｐゴシック" charset="0"/>
              </a:rPr>
              <a:t>52 </a:t>
            </a:r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bottle shops audited, 150 individual RTD alcohol products were identified  </a:t>
            </a:r>
          </a:p>
          <a:p>
            <a:pPr eaLnBrk="1" hangingPunct="1">
              <a:spcAft>
                <a:spcPts val="1038"/>
              </a:spcAft>
            </a:pPr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Bourbon and whiskey based RTD products dominated the market (67 out of 150 products), followed by vodka-based (35), rum-based (15), RTD shots (11), and tequila-based (4)</a:t>
            </a:r>
          </a:p>
          <a:p>
            <a:pPr eaLnBrk="1" hangingPunct="1">
              <a:spcAft>
                <a:spcPts val="1038"/>
              </a:spcAft>
            </a:pPr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Alcohol volume ranged from </a:t>
            </a:r>
            <a:r>
              <a:rPr lang="en-AU" sz="1800" dirty="0">
                <a:latin typeface="Calibri" charset="0"/>
                <a:ea typeface="ＭＳ Ｐゴシック" charset="0"/>
                <a:cs typeface="ＭＳ Ｐゴシック" charset="0"/>
              </a:rPr>
              <a:t>4.8% to 9.0%; </a:t>
            </a:r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SD ranged from 1.0 to 2.7 SD per unit</a:t>
            </a:r>
          </a:p>
          <a:p>
            <a:pPr eaLnBrk="1" hangingPunct="1">
              <a:spcAft>
                <a:spcPts val="1038"/>
              </a:spcAft>
            </a:pPr>
            <a:r>
              <a:rPr lang="en-AU" sz="1800" dirty="0">
                <a:latin typeface="Calibri" charset="0"/>
                <a:ea typeface="ＭＳ Ｐゴシック" charset="0"/>
                <a:cs typeface="ＭＳ Ｐゴシック" charset="0"/>
              </a:rPr>
              <a:t>When purchased in multi-packs, the price </a:t>
            </a:r>
            <a:r>
              <a:rPr lang="en-AU" sz="1800" dirty="0" smtClean="0">
                <a:latin typeface="Calibri" charset="0"/>
                <a:ea typeface="ＭＳ Ｐゴシック" charset="0"/>
                <a:cs typeface="ＭＳ Ｐゴシック" charset="0"/>
              </a:rPr>
              <a:t>dropped </a:t>
            </a:r>
            <a:r>
              <a:rPr lang="en-AU" sz="1800" dirty="0">
                <a:latin typeface="Calibri" charset="0"/>
                <a:ea typeface="ＭＳ Ｐゴシック" charset="0"/>
                <a:cs typeface="ＭＳ Ｐゴシック" charset="0"/>
              </a:rPr>
              <a:t>to as low as $1.95 per SD</a:t>
            </a:r>
            <a:endParaRPr lang="en-US" sz="18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AU" sz="1800" dirty="0" smtClean="0">
                <a:latin typeface="Calibri" charset="0"/>
                <a:ea typeface="ＭＳ Ｐゴシック" charset="0"/>
                <a:cs typeface="ＭＳ Ｐゴシック" charset="0"/>
              </a:rPr>
              <a:t>Pricing </a:t>
            </a:r>
            <a:r>
              <a:rPr lang="en-AU" sz="1800" dirty="0">
                <a:latin typeface="Calibri" charset="0"/>
                <a:ea typeface="ＭＳ Ｐゴシック" charset="0"/>
                <a:cs typeface="ＭＳ Ｐゴシック" charset="0"/>
              </a:rPr>
              <a:t>of multipacks makes it only marginally more expensive to purchase a 4-pack of RTDs than 3 individual units; and </a:t>
            </a:r>
            <a:r>
              <a:rPr lang="en-AU" sz="1800" u="sng" dirty="0">
                <a:latin typeface="Calibri" charset="0"/>
                <a:ea typeface="ＭＳ Ｐゴシック" charset="0"/>
                <a:cs typeface="ＭＳ Ｐゴシック" charset="0"/>
              </a:rPr>
              <a:t>significantly cheaper</a:t>
            </a:r>
            <a:r>
              <a:rPr lang="en-AU" sz="1800" dirty="0">
                <a:latin typeface="Calibri" charset="0"/>
                <a:ea typeface="ＭＳ Ｐゴシック" charset="0"/>
                <a:cs typeface="ＭＳ Ｐゴシック" charset="0"/>
              </a:rPr>
              <a:t> to purchase a 6-pack than 5 individual units </a:t>
            </a:r>
            <a:endParaRPr lang="en-US" sz="18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sz="18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591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158750" y="195264"/>
            <a:ext cx="6871607" cy="684212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sz="2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  <a:t>Point-of-sale alcohol marketing</a:t>
            </a:r>
            <a:br>
              <a:rPr lang="en-US" sz="2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endParaRPr lang="en-AU" sz="1800" b="1" i="1" dirty="0">
              <a:solidFill>
                <a:srgbClr val="00009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8813" y="934584"/>
            <a:ext cx="8797473" cy="4924425"/>
          </a:xfrm>
        </p:spPr>
        <p:txBody>
          <a:bodyPr/>
          <a:lstStyle/>
          <a:p>
            <a:pPr>
              <a:spcAft>
                <a:spcPts val="1038"/>
              </a:spcAft>
              <a:defRPr/>
            </a:pPr>
            <a:r>
              <a:rPr lang="en-AU" sz="1800" dirty="0">
                <a:latin typeface="Calibri" charset="0"/>
                <a:ea typeface="ＭＳ Ｐゴシック" charset="0"/>
                <a:cs typeface="ＭＳ Ｐゴシック" charset="0"/>
              </a:rPr>
              <a:t>Audit of 24 alcohol outlets – 12 in Perth metro area &amp; 12 in Sydney </a:t>
            </a:r>
            <a:r>
              <a:rPr lang="en-AU" sz="1800" dirty="0" smtClean="0">
                <a:latin typeface="Calibri" charset="0"/>
                <a:ea typeface="ＭＳ Ｐゴシック" charset="0"/>
                <a:cs typeface="ＭＳ Ｐゴシック" charset="0"/>
              </a:rPr>
              <a:t>metro </a:t>
            </a:r>
            <a:r>
              <a:rPr lang="en-US" sz="1400" i="1" dirty="0">
                <a:latin typeface="Calibri" charset="0"/>
                <a:ea typeface="ＭＳ Ｐゴシック" charset="0"/>
                <a:cs typeface="ＭＳ Ｐゴシック" charset="0"/>
              </a:rPr>
              <a:t>[Jones, </a:t>
            </a:r>
            <a:r>
              <a:rPr lang="en-AU" sz="1400" i="1" dirty="0">
                <a:latin typeface="Calibri" charset="0"/>
                <a:ea typeface="ＭＳ Ｐゴシック" charset="0"/>
                <a:cs typeface="ＭＳ Ｐゴシック" charset="0"/>
              </a:rPr>
              <a:t>Barrie, Robinson, </a:t>
            </a:r>
            <a:r>
              <a:rPr lang="en-AU" sz="1400" i="1" dirty="0" err="1">
                <a:latin typeface="Calibri" charset="0"/>
                <a:ea typeface="ＭＳ Ｐゴシック" charset="0"/>
                <a:cs typeface="ＭＳ Ｐゴシック" charset="0"/>
              </a:rPr>
              <a:t>Allsop</a:t>
            </a:r>
            <a:r>
              <a:rPr lang="en-AU" sz="1400" i="1" dirty="0">
                <a:latin typeface="Calibri" charset="0"/>
                <a:ea typeface="ＭＳ Ｐゴシック" charset="0"/>
                <a:cs typeface="ＭＳ Ｐゴシック" charset="0"/>
              </a:rPr>
              <a:t> &amp; </a:t>
            </a:r>
            <a:r>
              <a:rPr lang="en-AU" sz="1400" i="1" dirty="0" err="1">
                <a:latin typeface="Calibri" charset="0"/>
                <a:ea typeface="ＭＳ Ｐゴシック" charset="0"/>
                <a:cs typeface="ＭＳ Ｐゴシック" charset="0"/>
              </a:rPr>
              <a:t>Chikritzhs</a:t>
            </a:r>
            <a:r>
              <a:rPr lang="en-AU" sz="1400" i="1" dirty="0">
                <a:latin typeface="Calibri" charset="0"/>
                <a:ea typeface="ＭＳ Ｐゴシック" charset="0"/>
                <a:cs typeface="ＭＳ Ｐゴシック" charset="0"/>
              </a:rPr>
              <a:t>, 2012</a:t>
            </a:r>
            <a:r>
              <a:rPr lang="en-AU" sz="1800" i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  <a:t>]</a:t>
            </a:r>
            <a:r>
              <a:rPr lang="en-AU" sz="1800" dirty="0" smtClean="0">
                <a:latin typeface="Calibri" charset="0"/>
                <a:ea typeface="ＭＳ Ｐゴシック" charset="0"/>
                <a:cs typeface="ＭＳ Ｐゴシック" charset="0"/>
              </a:rPr>
              <a:t>:</a:t>
            </a:r>
            <a:endParaRPr lang="en-AU" sz="18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>
              <a:defRPr/>
            </a:pPr>
            <a:r>
              <a:rPr lang="en-US" sz="1800" dirty="0">
                <a:latin typeface="Calibri" charset="0"/>
                <a:ea typeface="ＭＳ Ｐゴシック" charset="0"/>
              </a:rPr>
              <a:t>A total of 431 POS promotions identified (average of 36 per store)</a:t>
            </a:r>
          </a:p>
          <a:p>
            <a:pPr lvl="1">
              <a:defRPr/>
            </a:pPr>
            <a:r>
              <a:rPr lang="en-US" sz="1800" dirty="0">
                <a:latin typeface="Calibri" charset="0"/>
                <a:ea typeface="ＭＳ Ｐゴシック" charset="0"/>
              </a:rPr>
              <a:t>How much alcohol to participate?</a:t>
            </a:r>
          </a:p>
          <a:p>
            <a:pPr lvl="2">
              <a:defRPr/>
            </a:pPr>
            <a:r>
              <a:rPr lang="en-AU" sz="1600" dirty="0">
                <a:latin typeface="Calibri" charset="0"/>
                <a:ea typeface="ＭＳ Ｐゴシック" charset="0"/>
              </a:rPr>
              <a:t>beer – average 23.3 standard drinks (SD)</a:t>
            </a:r>
          </a:p>
          <a:p>
            <a:pPr lvl="2">
              <a:defRPr/>
            </a:pPr>
            <a:r>
              <a:rPr lang="en-AU" sz="1600" dirty="0">
                <a:latin typeface="Calibri" charset="0"/>
                <a:ea typeface="ＭＳ Ｐゴシック" charset="0"/>
              </a:rPr>
              <a:t>Spirits - 24.4 SD</a:t>
            </a:r>
          </a:p>
          <a:p>
            <a:pPr lvl="2">
              <a:defRPr/>
            </a:pPr>
            <a:r>
              <a:rPr lang="en-AU" sz="1600" dirty="0">
                <a:latin typeface="Calibri" charset="0"/>
                <a:ea typeface="ＭＳ Ｐゴシック" charset="0"/>
              </a:rPr>
              <a:t>RTD - 14.12 SD</a:t>
            </a:r>
          </a:p>
          <a:p>
            <a:pPr lvl="2">
              <a:defRPr/>
            </a:pPr>
            <a:r>
              <a:rPr lang="en-AU" sz="1600" dirty="0">
                <a:latin typeface="Calibri" charset="0"/>
                <a:ea typeface="ＭＳ Ｐゴシック" charset="0"/>
              </a:rPr>
              <a:t>wine - 23.0 SD </a:t>
            </a:r>
          </a:p>
          <a:p>
            <a:pPr marL="0" indent="0" eaLnBrk="1" hangingPunct="1">
              <a:spcAft>
                <a:spcPts val="1038"/>
              </a:spcAft>
              <a:buFont typeface="Arial" charset="0"/>
              <a:buNone/>
              <a:defRPr/>
            </a:pPr>
            <a:endParaRPr lang="en-AU" sz="28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31501861"/>
              </p:ext>
            </p:extLst>
          </p:nvPr>
        </p:nvGraphicFramePr>
        <p:xfrm>
          <a:off x="5370286" y="2098638"/>
          <a:ext cx="3556000" cy="2255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ounded Rectangular Callout 4"/>
          <p:cNvSpPr/>
          <p:nvPr/>
        </p:nvSpPr>
        <p:spPr>
          <a:xfrm>
            <a:off x="273957" y="4544360"/>
            <a:ext cx="7291614" cy="1968927"/>
          </a:xfrm>
          <a:prstGeom prst="wedgeRoundRectCallout">
            <a:avLst>
              <a:gd name="adj1" fmla="val -43665"/>
              <a:gd name="adj2" fmla="val -64203"/>
              <a:gd name="adj3" fmla="val 16667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>
              <a:spcBef>
                <a:spcPct val="20000"/>
              </a:spcBef>
            </a:pPr>
            <a:r>
              <a:rPr lang="en-AU" sz="1600" dirty="0">
                <a:solidFill>
                  <a:srgbClr val="000000"/>
                </a:solidFill>
                <a:latin typeface="Calibri" charset="0"/>
              </a:rPr>
              <a:t>(Would you be tempted to drink more that night?) </a:t>
            </a:r>
            <a:r>
              <a:rPr lang="en-AU" sz="1600" i="1" dirty="0">
                <a:solidFill>
                  <a:srgbClr val="000000"/>
                </a:solidFill>
                <a:latin typeface="Calibri" charset="0"/>
              </a:rPr>
              <a:t>Oh yeah.</a:t>
            </a:r>
          </a:p>
          <a:p>
            <a:pPr defTabSz="914400">
              <a:spcBef>
                <a:spcPct val="20000"/>
              </a:spcBef>
            </a:pPr>
            <a:r>
              <a:rPr lang="en-AU" sz="1600" i="1" dirty="0">
                <a:solidFill>
                  <a:srgbClr val="000000"/>
                </a:solidFill>
                <a:latin typeface="Calibri" charset="0"/>
              </a:rPr>
              <a:t>For sure.</a:t>
            </a:r>
          </a:p>
          <a:p>
            <a:pPr defTabSz="914400">
              <a:spcBef>
                <a:spcPct val="20000"/>
              </a:spcBef>
            </a:pPr>
            <a:r>
              <a:rPr lang="en-AU" sz="1600" i="1" dirty="0">
                <a:solidFill>
                  <a:srgbClr val="000000"/>
                </a:solidFill>
                <a:latin typeface="Calibri" charset="0"/>
              </a:rPr>
              <a:t>You only went in to buy one.</a:t>
            </a:r>
          </a:p>
          <a:p>
            <a:pPr defTabSz="914400">
              <a:spcBef>
                <a:spcPct val="20000"/>
              </a:spcBef>
            </a:pPr>
            <a:r>
              <a:rPr lang="en-AU" sz="1600" i="1" dirty="0">
                <a:solidFill>
                  <a:srgbClr val="000000"/>
                </a:solidFill>
                <a:latin typeface="Calibri" charset="0"/>
              </a:rPr>
              <a:t>When we go to parties if there’s heaps of alcohol, we’ll drink heaps of alcohol.</a:t>
            </a:r>
          </a:p>
          <a:p>
            <a:pPr defTabSz="914400">
              <a:spcBef>
                <a:spcPct val="20000"/>
              </a:spcBef>
            </a:pPr>
            <a:r>
              <a:rPr lang="en-AU" sz="1600" i="1" dirty="0">
                <a:solidFill>
                  <a:srgbClr val="000000"/>
                </a:solidFill>
                <a:latin typeface="Calibri" charset="0"/>
              </a:rPr>
              <a:t>When you’ve got it there in front of you, you keep pushing yourself, oh another one.</a:t>
            </a:r>
            <a:endParaRPr lang="en-US" sz="1600" dirty="0">
              <a:solidFill>
                <a:srgbClr val="000000"/>
              </a:solidFill>
              <a:latin typeface="Calibri" charset="0"/>
            </a:endParaRPr>
          </a:p>
          <a:p>
            <a:pPr defTabSz="914400"/>
            <a:r>
              <a:rPr lang="en-US" sz="1600" dirty="0">
                <a:solidFill>
                  <a:srgbClr val="000000"/>
                </a:solidFill>
                <a:latin typeface="Calibri" charset="0"/>
              </a:rPr>
              <a:t>(16-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</a:rPr>
              <a:t>17yo females, Sydney)</a:t>
            </a:r>
            <a:endParaRPr lang="en-AU" sz="1600" dirty="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650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76275" y="1163865"/>
            <a:ext cx="7772400" cy="1470025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Alcohol marketing in Australia:</a:t>
            </a:r>
            <a:br>
              <a:rPr lang="en-US" sz="4000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4000" u="sng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place</a:t>
            </a:r>
            <a:endParaRPr lang="en-US" sz="4000" u="sng" dirty="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2884876"/>
            <a:ext cx="2392570" cy="1597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3025759"/>
            <a:ext cx="2362200" cy="157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267" y="115125"/>
            <a:ext cx="1052016" cy="13300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1200" y="3681396"/>
            <a:ext cx="2451100" cy="1838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17511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Content Placeholder 2"/>
          <p:cNvSpPr>
            <a:spLocks noGrp="1"/>
          </p:cNvSpPr>
          <p:nvPr>
            <p:ph idx="1"/>
          </p:nvPr>
        </p:nvSpPr>
        <p:spPr>
          <a:xfrm>
            <a:off x="228600" y="874713"/>
            <a:ext cx="7321550" cy="4230687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Alcohol is increasingly available to </a:t>
            </a:r>
            <a:r>
              <a:rPr lang="en-US" sz="1800" dirty="0" smtClean="0">
                <a:latin typeface="Calibri" charset="0"/>
                <a:ea typeface="ＭＳ Ｐゴシック" charset="0"/>
                <a:cs typeface="ＭＳ Ｐゴシック" charset="0"/>
              </a:rPr>
              <a:t>(young) people – and this is associated with increased exposure to marketing messages:</a:t>
            </a:r>
            <a:endParaRPr lang="en-US" sz="18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>
              <a:spcAft>
                <a:spcPts val="600"/>
              </a:spcAft>
            </a:pPr>
            <a:r>
              <a:rPr lang="en-US" sz="1800" dirty="0">
                <a:latin typeface="Calibri" charset="0"/>
                <a:ea typeface="ＭＳ Ｐゴシック" charset="0"/>
              </a:rPr>
              <a:t>pubs and clubs</a:t>
            </a:r>
          </a:p>
          <a:p>
            <a:pPr lvl="1">
              <a:spcAft>
                <a:spcPts val="600"/>
              </a:spcAft>
            </a:pPr>
            <a:r>
              <a:rPr lang="en-US" sz="1800" dirty="0" err="1">
                <a:latin typeface="Calibri" charset="0"/>
                <a:ea typeface="ＭＳ Ｐゴシック" charset="0"/>
              </a:rPr>
              <a:t>b</a:t>
            </a:r>
            <a:r>
              <a:rPr lang="en-US" sz="1800" dirty="0" err="1" smtClean="0">
                <a:latin typeface="Calibri" charset="0"/>
                <a:ea typeface="ＭＳ Ｐゴシック" charset="0"/>
              </a:rPr>
              <a:t>ottleshops</a:t>
            </a:r>
            <a:r>
              <a:rPr lang="en-US" sz="1800" dirty="0" smtClean="0">
                <a:latin typeface="Calibri" charset="0"/>
                <a:ea typeface="ＭＳ Ｐゴシック" charset="0"/>
              </a:rPr>
              <a:t> (and delivery services)</a:t>
            </a:r>
            <a:endParaRPr lang="en-US" sz="1800" dirty="0">
              <a:latin typeface="Calibri" charset="0"/>
              <a:ea typeface="ＭＳ Ｐゴシック" charset="0"/>
            </a:endParaRPr>
          </a:p>
          <a:p>
            <a:pPr lvl="1">
              <a:spcAft>
                <a:spcPts val="600"/>
              </a:spcAft>
            </a:pPr>
            <a:r>
              <a:rPr lang="en-US" sz="1800" dirty="0">
                <a:latin typeface="Calibri" charset="0"/>
                <a:ea typeface="ＭＳ Ｐゴシック" charset="0"/>
              </a:rPr>
              <a:t>s</a:t>
            </a:r>
            <a:r>
              <a:rPr lang="en-US" sz="1800" dirty="0" smtClean="0">
                <a:latin typeface="Calibri" charset="0"/>
                <a:ea typeface="ＭＳ Ｐゴシック" charset="0"/>
              </a:rPr>
              <a:t>upermarkets (and shopper dockets)</a:t>
            </a:r>
            <a:endParaRPr lang="en-US" sz="1800" dirty="0">
              <a:latin typeface="Calibri" charset="0"/>
              <a:ea typeface="ＭＳ Ｐゴシック" charset="0"/>
            </a:endParaRPr>
          </a:p>
          <a:p>
            <a:pPr lvl="1">
              <a:spcAft>
                <a:spcPts val="600"/>
              </a:spcAft>
            </a:pPr>
            <a:r>
              <a:rPr lang="en-US" sz="1800" dirty="0">
                <a:latin typeface="Calibri" charset="0"/>
                <a:ea typeface="ＭＳ Ｐゴシック" charset="0"/>
              </a:rPr>
              <a:t>online (including group buying sites)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00502">
            <a:off x="3456215" y="4600134"/>
            <a:ext cx="5397500" cy="1010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62248">
            <a:off x="6324600" y="1473200"/>
            <a:ext cx="2260600" cy="187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219" y="3428662"/>
            <a:ext cx="4203700" cy="158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879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76275" y="1073150"/>
            <a:ext cx="7772400" cy="1470025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Alcohol marketing in Australia:</a:t>
            </a:r>
            <a:br>
              <a:rPr lang="en-US" sz="4000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4000" u="sng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promotion</a:t>
            </a:r>
            <a:endParaRPr lang="en-US" sz="4000" u="sng" dirty="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Picture 7" descr="AlcoholAd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2884876"/>
            <a:ext cx="1684958" cy="2132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Screen shot 2013-11-19 at 1.00.4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072" y="2349500"/>
            <a:ext cx="1706456" cy="2399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boonie &amp; beef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2670532"/>
            <a:ext cx="1500392" cy="1660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4" descr="Canadian Club Guitar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4173571"/>
            <a:ext cx="2224573" cy="16684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17511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-36286" y="330199"/>
            <a:ext cx="7067550" cy="558801"/>
          </a:xfrm>
        </p:spPr>
        <p:txBody>
          <a:bodyPr/>
          <a:lstStyle/>
          <a:p>
            <a:r>
              <a:rPr lang="en-US" sz="2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  <a:t>‘Mainstream’ advertising – print and broadcast</a:t>
            </a:r>
            <a:endParaRPr lang="en-US" sz="2400" i="1" dirty="0">
              <a:solidFill>
                <a:srgbClr val="00009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7286" y="979712"/>
            <a:ext cx="8527142" cy="5362802"/>
          </a:xfrm>
        </p:spPr>
        <p:txBody>
          <a:bodyPr/>
          <a:lstStyle/>
          <a:p>
            <a:pPr marL="0" indent="0">
              <a:spcAft>
                <a:spcPct val="10000"/>
              </a:spcAft>
              <a:buNone/>
            </a:pPr>
            <a:r>
              <a:rPr lang="en-AU" sz="1800" dirty="0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  <a:t>Adolescent &amp; young people’s responses to alcohol advertising</a:t>
            </a:r>
            <a:r>
              <a:rPr lang="en-AU" sz="2000" dirty="0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br>
              <a:rPr lang="en-AU" sz="2000" dirty="0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1400" i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  <a:t>[Jones, Gregory &amp; Munro, 2010</a:t>
            </a:r>
            <a:r>
              <a:rPr lang="en-US" sz="1400" i="1" dirty="0" smtClean="0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  <a:t>]</a:t>
            </a:r>
          </a:p>
          <a:p>
            <a:pPr>
              <a:spcAft>
                <a:spcPct val="10000"/>
              </a:spcAft>
            </a:pPr>
            <a:r>
              <a:rPr lang="en-US" sz="1800" dirty="0" smtClean="0">
                <a:latin typeface="Calibri" charset="0"/>
                <a:ea typeface="ＭＳ Ｐゴシック" charset="0"/>
                <a:cs typeface="ＭＳ Ｐゴシック" charset="0"/>
              </a:rPr>
              <a:t>110 </a:t>
            </a:r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secondary school students aged 15-</a:t>
            </a:r>
            <a:r>
              <a:rPr lang="en-US" sz="1800" dirty="0" smtClean="0">
                <a:latin typeface="Calibri" charset="0"/>
                <a:ea typeface="ＭＳ Ｐゴシック" charset="0"/>
                <a:cs typeface="ＭＳ Ｐゴシック" charset="0"/>
              </a:rPr>
              <a:t>18; and 177 </a:t>
            </a:r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people aged 18-24</a:t>
            </a:r>
          </a:p>
          <a:p>
            <a:pPr eaLnBrk="1" hangingPunct="1">
              <a:spcAft>
                <a:spcPct val="10000"/>
              </a:spcAft>
            </a:pPr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each saw two (of 12) alcohol advertisements </a:t>
            </a:r>
          </a:p>
          <a:p>
            <a:pPr eaLnBrk="1" hangingPunct="1">
              <a:spcAft>
                <a:spcPct val="10000"/>
              </a:spcAft>
            </a:pPr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more than half perceived that the advertisement viewed implied that drinking the advertised product would:</a:t>
            </a:r>
          </a:p>
          <a:p>
            <a:pPr lvl="1" eaLnBrk="1" hangingPunct="1">
              <a:spcAft>
                <a:spcPct val="10000"/>
              </a:spcAft>
            </a:pPr>
            <a:r>
              <a:rPr lang="en-US" sz="1800" dirty="0">
                <a:latin typeface="Calibri" charset="0"/>
                <a:ea typeface="ＭＳ Ｐゴシック" charset="0"/>
              </a:rPr>
              <a:t>make them more sociable and outgoing</a:t>
            </a:r>
          </a:p>
          <a:p>
            <a:pPr lvl="1" eaLnBrk="1" hangingPunct="1">
              <a:spcAft>
                <a:spcPct val="10000"/>
              </a:spcAft>
            </a:pPr>
            <a:r>
              <a:rPr lang="en-US" sz="1800" dirty="0">
                <a:latin typeface="Calibri" charset="0"/>
                <a:ea typeface="ＭＳ Ｐゴシック" charset="0"/>
              </a:rPr>
              <a:t>help them have a great time (particularly underage respondents)</a:t>
            </a:r>
          </a:p>
          <a:p>
            <a:pPr lvl="1" eaLnBrk="1" hangingPunct="1">
              <a:spcAft>
                <a:spcPct val="10000"/>
              </a:spcAft>
            </a:pPr>
            <a:r>
              <a:rPr lang="en-US" sz="1800" dirty="0">
                <a:latin typeface="Calibri" charset="0"/>
                <a:ea typeface="ＭＳ Ｐゴシック" charset="0"/>
              </a:rPr>
              <a:t>help them fit in</a:t>
            </a:r>
          </a:p>
          <a:p>
            <a:pPr lvl="1" eaLnBrk="1" hangingPunct="1">
              <a:spcAft>
                <a:spcPct val="10000"/>
              </a:spcAft>
            </a:pPr>
            <a:r>
              <a:rPr lang="en-US" sz="1800" dirty="0">
                <a:latin typeface="Calibri" charset="0"/>
                <a:ea typeface="ＭＳ Ｐゴシック" charset="0"/>
              </a:rPr>
              <a:t>help them feel more confident</a:t>
            </a:r>
          </a:p>
          <a:p>
            <a:pPr lvl="1" eaLnBrk="1" hangingPunct="1">
              <a:spcAft>
                <a:spcPct val="10000"/>
              </a:spcAft>
            </a:pPr>
            <a:r>
              <a:rPr lang="en-US" sz="1800" dirty="0">
                <a:latin typeface="Calibri" charset="0"/>
                <a:ea typeface="ＭＳ Ｐゴシック" charset="0"/>
              </a:rPr>
              <a:t>help them feel less nervous; and </a:t>
            </a:r>
          </a:p>
          <a:p>
            <a:pPr lvl="1" eaLnBrk="1" hangingPunct="1">
              <a:spcAft>
                <a:spcPct val="10000"/>
              </a:spcAft>
            </a:pPr>
            <a:r>
              <a:rPr lang="en-US" sz="1800" dirty="0">
                <a:latin typeface="Calibri" charset="0"/>
                <a:ea typeface="ＭＳ Ｐゴシック" charset="0"/>
              </a:rPr>
              <a:t>(slightly less than half) that it would help them succeed with the opposite sex and make them feel more attractive</a:t>
            </a:r>
            <a:r>
              <a:rPr lang="en-AU" sz="1800" dirty="0">
                <a:latin typeface="Calibri" charset="0"/>
                <a:ea typeface="ＭＳ Ｐゴシック" charset="0"/>
              </a:rPr>
              <a:t> </a:t>
            </a:r>
          </a:p>
        </p:txBody>
      </p:sp>
      <p:pic>
        <p:nvPicPr>
          <p:cNvPr id="5" name="Picture 4" descr="AlcoholAd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644" y="5179570"/>
            <a:ext cx="2147784" cy="1488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28552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79854" y="1163411"/>
            <a:ext cx="8332333" cy="4525963"/>
          </a:xfrm>
        </p:spPr>
        <p:txBody>
          <a:bodyPr/>
          <a:lstStyle/>
          <a:p>
            <a:pPr eaLnBrk="1" hangingPunct="1">
              <a:spcAft>
                <a:spcPct val="20000"/>
              </a:spcAft>
            </a:pPr>
            <a:r>
              <a:rPr lang="en-AU" sz="1600" dirty="0">
                <a:latin typeface="Calibri" charset="0"/>
                <a:ea typeface="ＭＳ Ｐゴシック" charset="0"/>
                <a:cs typeface="ＭＳ Ｐゴシック" charset="0"/>
              </a:rPr>
              <a:t>Increasingly, we see POS alcohol promotions that are offered outside of alcohol outlets (i.e., POS for other products)</a:t>
            </a:r>
          </a:p>
          <a:p>
            <a:pPr eaLnBrk="1" hangingPunct="1">
              <a:spcAft>
                <a:spcPct val="20000"/>
              </a:spcAft>
            </a:pPr>
            <a:r>
              <a:rPr lang="en-AU" sz="1600" dirty="0">
                <a:latin typeface="Calibri" charset="0"/>
                <a:ea typeface="ＭＳ Ｐゴシック" charset="0"/>
                <a:cs typeface="ＭＳ Ｐゴシック" charset="0"/>
              </a:rPr>
              <a:t>This started with </a:t>
            </a:r>
            <a:r>
              <a:rPr lang="en-AU" sz="1600" dirty="0" smtClean="0">
                <a:latin typeface="Calibri" charset="0"/>
                <a:ea typeface="ＭＳ Ｐゴシック" charset="0"/>
                <a:cs typeface="ＭＳ Ｐゴシック" charset="0"/>
              </a:rPr>
              <a:t>clothing, hats, drinking paraphernalia</a:t>
            </a:r>
          </a:p>
          <a:p>
            <a:pPr eaLnBrk="1" hangingPunct="1">
              <a:spcAft>
                <a:spcPct val="20000"/>
              </a:spcAft>
            </a:pPr>
            <a:r>
              <a:rPr lang="en-AU" sz="1600" dirty="0" smtClean="0">
                <a:latin typeface="Calibri" charset="0"/>
                <a:ea typeface="ＭＳ Ｐゴシック" charset="0"/>
                <a:cs typeface="ＭＳ Ｐゴシック" charset="0"/>
              </a:rPr>
              <a:t>……then sporting equipment and team/code merchandise</a:t>
            </a:r>
          </a:p>
          <a:p>
            <a:pPr eaLnBrk="1" hangingPunct="1">
              <a:spcAft>
                <a:spcPct val="20000"/>
              </a:spcAft>
            </a:pPr>
            <a:r>
              <a:rPr lang="en-AU" sz="1600" dirty="0" smtClean="0">
                <a:latin typeface="Calibri" charset="0"/>
                <a:ea typeface="ＭＳ Ｐゴシック" charset="0"/>
                <a:cs typeface="ＭＳ Ｐゴシック" charset="0"/>
              </a:rPr>
              <a:t>……then branded </a:t>
            </a:r>
            <a:r>
              <a:rPr lang="en-AU" sz="1600" dirty="0">
                <a:latin typeface="Calibri" charset="0"/>
                <a:ea typeface="ＭＳ Ｐゴシック" charset="0"/>
                <a:cs typeface="ＭＳ Ｐゴシック" charset="0"/>
              </a:rPr>
              <a:t>alcohol-flavoured food products (chips, chocolates, pizza, ice-cream…)</a:t>
            </a:r>
          </a:p>
          <a:p>
            <a:pPr eaLnBrk="1" hangingPunct="1">
              <a:buFontTx/>
              <a:buNone/>
            </a:pPr>
            <a:endParaRPr lang="en-AU" sz="16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2531" name="Picture 4" descr="product-53189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8" r="22678"/>
          <a:stretch>
            <a:fillRect/>
          </a:stretch>
        </p:blipFill>
        <p:spPr bwMode="auto">
          <a:xfrm>
            <a:off x="8228013" y="1633311"/>
            <a:ext cx="76835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5" descr="135891105WNLicd_p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63" y="4565650"/>
            <a:ext cx="1381125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6" descr="tim-tam-tia-maria-561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54" y="3411538"/>
            <a:ext cx="10414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7" descr="08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346" y="2903765"/>
            <a:ext cx="987425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8" descr="domino_narrowweb__300x389,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856" y="4221390"/>
            <a:ext cx="8810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 descr="easter booz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452" y="3436347"/>
            <a:ext cx="2887178" cy="21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-158750" y="195264"/>
            <a:ext cx="6871607" cy="68421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  <a:t>Alcohol branded merchandise</a:t>
            </a:r>
            <a:endParaRPr lang="en-AU" sz="1800" b="1" i="1" dirty="0">
              <a:solidFill>
                <a:srgbClr val="00009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908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142" y="1092200"/>
            <a:ext cx="8871857" cy="4525963"/>
          </a:xfrm>
        </p:spPr>
        <p:txBody>
          <a:bodyPr>
            <a:normAutofit/>
          </a:bodyPr>
          <a:lstStyle/>
          <a:p>
            <a:r>
              <a:rPr lang="en-US" sz="1800" dirty="0" smtClean="0"/>
              <a:t>We surveyed 216 NSW secondary school students (majority aged 13-15 years) about ownership of ABM</a:t>
            </a:r>
            <a:r>
              <a:rPr lang="en-US" sz="1800" dirty="0"/>
              <a:t>: </a:t>
            </a:r>
            <a:endParaRPr lang="en-US" sz="1800" dirty="0" smtClean="0"/>
          </a:p>
          <a:p>
            <a:pPr lvl="1"/>
            <a:r>
              <a:rPr lang="en-US" sz="1600" dirty="0" smtClean="0"/>
              <a:t>34.8% owned </a:t>
            </a:r>
            <a:r>
              <a:rPr lang="en-US" sz="1600" dirty="0"/>
              <a:t>a cup or bottle holder with alcohol </a:t>
            </a:r>
            <a:r>
              <a:rPr lang="en-US" sz="1600" dirty="0" smtClean="0"/>
              <a:t>branding</a:t>
            </a:r>
            <a:endParaRPr lang="en-US" sz="1600" dirty="0"/>
          </a:p>
          <a:p>
            <a:pPr lvl="1"/>
            <a:r>
              <a:rPr lang="en-US" sz="1600" dirty="0" smtClean="0"/>
              <a:t>25.7</a:t>
            </a:r>
            <a:r>
              <a:rPr lang="en-US" sz="1600" dirty="0"/>
              <a:t>% a </a:t>
            </a:r>
            <a:r>
              <a:rPr lang="en-US" sz="1600" dirty="0" smtClean="0"/>
              <a:t>hat</a:t>
            </a:r>
            <a:endParaRPr lang="en-US" sz="1600" dirty="0"/>
          </a:p>
          <a:p>
            <a:pPr lvl="1"/>
            <a:r>
              <a:rPr lang="en-US" sz="1600" dirty="0" smtClean="0"/>
              <a:t>19.0</a:t>
            </a:r>
            <a:r>
              <a:rPr lang="en-US" sz="1600" dirty="0"/>
              <a:t>% a t-</a:t>
            </a:r>
            <a:r>
              <a:rPr lang="en-US" sz="1600" dirty="0" smtClean="0"/>
              <a:t>shirt</a:t>
            </a:r>
            <a:endParaRPr lang="en-US" sz="1600" dirty="0"/>
          </a:p>
          <a:p>
            <a:pPr lvl="1"/>
            <a:r>
              <a:rPr lang="en-US" sz="1600" dirty="0" smtClean="0"/>
              <a:t>18.6</a:t>
            </a:r>
            <a:r>
              <a:rPr lang="en-US" sz="1600" dirty="0"/>
              <a:t>% a bag or </a:t>
            </a:r>
            <a:r>
              <a:rPr lang="en-US" sz="1600" dirty="0" smtClean="0"/>
              <a:t>cooler</a:t>
            </a:r>
            <a:endParaRPr lang="en-US" sz="1600" dirty="0"/>
          </a:p>
          <a:p>
            <a:pPr lvl="1"/>
            <a:r>
              <a:rPr lang="en-US" sz="1600" dirty="0" smtClean="0"/>
              <a:t>10.0</a:t>
            </a:r>
            <a:r>
              <a:rPr lang="en-US" sz="1600" dirty="0"/>
              <a:t>% sports </a:t>
            </a:r>
            <a:r>
              <a:rPr lang="en-US" sz="1600" dirty="0" smtClean="0"/>
              <a:t>equipment</a:t>
            </a:r>
            <a:endParaRPr lang="en-US" sz="1600" dirty="0"/>
          </a:p>
          <a:p>
            <a:pPr lvl="1">
              <a:spcAft>
                <a:spcPts val="600"/>
              </a:spcAft>
            </a:pPr>
            <a:r>
              <a:rPr lang="en-US" sz="1600" dirty="0" smtClean="0"/>
              <a:t>5.7</a:t>
            </a:r>
            <a:r>
              <a:rPr lang="en-US" sz="1600" dirty="0"/>
              <a:t>% other forms of </a:t>
            </a:r>
            <a:r>
              <a:rPr lang="en-US" sz="1600" dirty="0" smtClean="0"/>
              <a:t>ABM</a:t>
            </a:r>
            <a:endParaRPr lang="en-AU" sz="1400" dirty="0"/>
          </a:p>
          <a:p>
            <a:r>
              <a:rPr lang="en-US" sz="1800" dirty="0" smtClean="0"/>
              <a:t>Association </a:t>
            </a:r>
            <a:r>
              <a:rPr lang="en-US" sz="1800" dirty="0"/>
              <a:t>between ABM ownership and drinking initiation, perceived peer alcohol consumption, and believing friends would think it was a good idea for them to drink alcohol </a:t>
            </a:r>
          </a:p>
        </p:txBody>
      </p:sp>
      <p:pic>
        <p:nvPicPr>
          <p:cNvPr id="4" name="Picture 4" descr="VB Free Thongs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229" y="1808190"/>
            <a:ext cx="1981919" cy="1486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5" descr="P203015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641" y="4388645"/>
            <a:ext cx="2263775" cy="1697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35895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-36286" y="330199"/>
            <a:ext cx="7067550" cy="558801"/>
          </a:xfrm>
        </p:spPr>
        <p:txBody>
          <a:bodyPr/>
          <a:lstStyle/>
          <a:p>
            <a:r>
              <a:rPr lang="en-US" sz="2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  <a:t>Alcohol marketing in, on, at and around sports</a:t>
            </a:r>
            <a:endParaRPr lang="en-US" sz="2400" i="1" dirty="0">
              <a:solidFill>
                <a:srgbClr val="00009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7714" y="979712"/>
            <a:ext cx="8726714" cy="5362802"/>
          </a:xfrm>
        </p:spPr>
        <p:txBody>
          <a:bodyPr/>
          <a:lstStyle/>
          <a:p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Audit of </a:t>
            </a:r>
            <a:r>
              <a:rPr lang="en-US" sz="1800" dirty="0" smtClean="0">
                <a:latin typeface="Calibri" charset="0"/>
                <a:ea typeface="ＭＳ Ｐゴシック" charset="0"/>
                <a:cs typeface="ＭＳ Ｐゴシック" charset="0"/>
              </a:rPr>
              <a:t>broadcasts </a:t>
            </a:r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of </a:t>
            </a:r>
            <a:r>
              <a:rPr lang="en-US" sz="1800" dirty="0" smtClean="0">
                <a:latin typeface="Calibri" charset="0"/>
                <a:ea typeface="ＭＳ Ｐゴシック" charset="0"/>
                <a:cs typeface="ＭＳ Ｐゴシック" charset="0"/>
              </a:rPr>
              <a:t>2012 </a:t>
            </a:r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NRL and AFL Grand Finals </a:t>
            </a:r>
            <a:r>
              <a:rPr lang="en-US" sz="1400" i="1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[Jones, Barrie, Chapman &amp; </a:t>
            </a:r>
            <a:r>
              <a:rPr lang="en-US" sz="1400" i="1" dirty="0" err="1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Davoren</a:t>
            </a:r>
            <a:r>
              <a:rPr lang="en-US" sz="1400" i="1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, 2013]</a:t>
            </a:r>
            <a:endParaRPr lang="en-US" sz="14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Considering all forms of alcohol marketing:</a:t>
            </a:r>
          </a:p>
          <a:p>
            <a:pPr lvl="1"/>
            <a:r>
              <a:rPr lang="en-US" sz="1400" dirty="0">
                <a:latin typeface="Calibri" charset="0"/>
                <a:ea typeface="ＭＳ Ｐゴシック" charset="0"/>
                <a:cs typeface="ＭＳ Ｐゴシック" charset="0"/>
              </a:rPr>
              <a:t>NRL: average of 530 incidents (30 minutes, 40 seconds) per match</a:t>
            </a:r>
          </a:p>
          <a:p>
            <a:pPr lvl="1"/>
            <a:r>
              <a:rPr lang="en-US" sz="1400" dirty="0">
                <a:latin typeface="Calibri" charset="0"/>
                <a:ea typeface="ＭＳ Ｐゴシック" charset="0"/>
                <a:cs typeface="ＭＳ Ｐゴシック" charset="0"/>
              </a:rPr>
              <a:t>AFL: average of 244 incidents (20 minutes) per </a:t>
            </a:r>
            <a:r>
              <a:rPr lang="en-US" sz="1400" dirty="0" smtClean="0">
                <a:latin typeface="Calibri" charset="0"/>
                <a:ea typeface="ＭＳ Ｐゴシック" charset="0"/>
                <a:cs typeface="ＭＳ Ｐゴシック" charset="0"/>
              </a:rPr>
              <a:t>match</a:t>
            </a:r>
          </a:p>
          <a:p>
            <a:r>
              <a:rPr lang="en-US" sz="1800" dirty="0" smtClean="0">
                <a:latin typeface="Calibri" charset="0"/>
                <a:ea typeface="ＭＳ Ｐゴシック" charset="0"/>
                <a:cs typeface="ＭＳ Ｐゴシック" charset="0"/>
              </a:rPr>
              <a:t>Alcohol </a:t>
            </a:r>
            <a:r>
              <a:rPr lang="ja-JP" altLang="en-US" sz="1800" dirty="0">
                <a:latin typeface="Calibri" charset="0"/>
                <a:ea typeface="ＭＳ Ｐゴシック" charset="0"/>
                <a:cs typeface="ＭＳ Ｐゴシック" charset="0"/>
              </a:rPr>
              <a:t>‘</a:t>
            </a:r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advertisements</a:t>
            </a:r>
            <a:r>
              <a:rPr lang="ja-JP" altLang="en-US" sz="1800" dirty="0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 made up only 5% of the alcohol marketing during these sporting </a:t>
            </a:r>
            <a:r>
              <a:rPr lang="en-US" sz="1800" dirty="0" smtClean="0">
                <a:latin typeface="Calibri" charset="0"/>
                <a:ea typeface="ＭＳ Ｐゴシック" charset="0"/>
                <a:cs typeface="ＭＳ Ｐゴシック" charset="0"/>
              </a:rPr>
              <a:t>broadcasts</a:t>
            </a:r>
          </a:p>
          <a:p>
            <a:pPr lvl="1"/>
            <a:endParaRPr lang="en-US" sz="14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buFont typeface="Arial" charset="0"/>
              <a:buNone/>
            </a:pPr>
            <a:r>
              <a:rPr lang="en-AU" sz="1800" dirty="0">
                <a:latin typeface="Calibri" charset="0"/>
                <a:ea typeface="ＭＳ Ｐゴシック" charset="0"/>
                <a:cs typeface="ＭＳ Ｐゴシック" charset="0"/>
              </a:rPr>
              <a:t>Qualitative study with grade 5 &amp; 6 primary school students </a:t>
            </a:r>
            <a:r>
              <a:rPr lang="en-AU" sz="1400" dirty="0" smtClean="0">
                <a:latin typeface="Calibri" charset="0"/>
                <a:ea typeface="ＭＳ Ｐゴシック" charset="0"/>
                <a:cs typeface="ＭＳ Ｐゴシック" charset="0"/>
              </a:rPr>
              <a:t>[</a:t>
            </a:r>
            <a:r>
              <a:rPr lang="en-US" sz="1400" i="1" dirty="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Jones</a:t>
            </a:r>
            <a:r>
              <a:rPr lang="en-US" sz="1400" i="1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400" i="1" dirty="0" err="1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Phillipson</a:t>
            </a:r>
            <a:r>
              <a:rPr lang="en-US" sz="1400" i="1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 &amp; Barrie, 2010]</a:t>
            </a:r>
            <a:endParaRPr lang="en-AU" sz="14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AU" sz="1800" dirty="0">
                <a:latin typeface="Calibri" charset="0"/>
                <a:ea typeface="ＭＳ Ｐゴシック" charset="0"/>
                <a:cs typeface="ＭＳ Ｐゴシック" charset="0"/>
              </a:rPr>
              <a:t>High awareness of alcohol sponsors &amp;alcohol brands advertised during telecasts </a:t>
            </a:r>
          </a:p>
          <a:p>
            <a:r>
              <a:rPr lang="en-AU" sz="1800" dirty="0">
                <a:latin typeface="Calibri" charset="0"/>
                <a:ea typeface="ＭＳ Ｐゴシック" charset="0"/>
                <a:cs typeface="ＭＳ Ｐゴシック" charset="0"/>
              </a:rPr>
              <a:t>Associate alcohol products with sport, being male, and positive personal characteristics and outcomes</a:t>
            </a:r>
          </a:p>
          <a:p>
            <a:pPr lvl="1"/>
            <a:endParaRPr lang="en-US" sz="14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76213">
            <a:off x="6816516" y="4217222"/>
            <a:ext cx="1151736" cy="1578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82372">
            <a:off x="5119840" y="4285741"/>
            <a:ext cx="1469265" cy="1469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17495"/>
          <a:stretch/>
        </p:blipFill>
        <p:spPr>
          <a:xfrm rot="21100813">
            <a:off x="3025572" y="4308848"/>
            <a:ext cx="1844120" cy="1141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03268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-36286" y="330199"/>
            <a:ext cx="7067550" cy="558801"/>
          </a:xfrm>
        </p:spPr>
        <p:txBody>
          <a:bodyPr/>
          <a:lstStyle/>
          <a:p>
            <a:r>
              <a:rPr lang="en-US" sz="2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  <a:t>Alcohol marketing </a:t>
            </a:r>
            <a:r>
              <a:rPr lang="en-US" sz="2400" b="1" dirty="0" smtClean="0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  <a:t>on the Internet</a:t>
            </a:r>
            <a:endParaRPr lang="en-US" sz="2400" i="1" dirty="0">
              <a:solidFill>
                <a:srgbClr val="00009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571" y="979712"/>
            <a:ext cx="8744857" cy="536280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AU" sz="1800" dirty="0" smtClean="0">
                <a:latin typeface="Calibri" charset="0"/>
                <a:ea typeface="ＭＳ Ｐゴシック" charset="0"/>
                <a:cs typeface="ＭＳ Ｐゴシック" charset="0"/>
              </a:rPr>
              <a:t>Audit of 25 alcohol company official brand websites </a:t>
            </a:r>
            <a:r>
              <a:rPr lang="en-US" sz="1400" i="1" dirty="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[Jones, Thom, </a:t>
            </a:r>
            <a:r>
              <a:rPr lang="en-US" sz="1400" i="1" dirty="0" err="1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Davoren</a:t>
            </a:r>
            <a:r>
              <a:rPr lang="en-US" sz="1400" i="1" dirty="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 &amp; Barrie, 2010]</a:t>
            </a:r>
            <a:endParaRPr lang="en-AU" sz="18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>
              <a:spcAft>
                <a:spcPts val="600"/>
              </a:spcAft>
            </a:pPr>
            <a:r>
              <a:rPr lang="en-US" sz="1800" dirty="0" smtClean="0">
                <a:latin typeface="Calibri" charset="0"/>
                <a:ea typeface="ＭＳ Ｐゴシック" charset="0"/>
              </a:rPr>
              <a:t>18 of the 25 sites had direct links to their Facebook pages, and 11 invited their </a:t>
            </a:r>
            <a:r>
              <a:rPr lang="ja-JP" altLang="en-US" sz="1800" dirty="0" smtClean="0">
                <a:latin typeface="Calibri" charset="0"/>
                <a:ea typeface="ＭＳ Ｐゴシック" charset="0"/>
              </a:rPr>
              <a:t>‘</a:t>
            </a:r>
            <a:r>
              <a:rPr lang="en-US" altLang="ja-JP" sz="1800" dirty="0" smtClean="0">
                <a:latin typeface="Calibri" charset="0"/>
                <a:ea typeface="ＭＳ Ｐゴシック" charset="0"/>
              </a:rPr>
              <a:t>friends</a:t>
            </a:r>
            <a:r>
              <a:rPr lang="ja-JP" altLang="en-US" sz="1800" dirty="0" smtClean="0">
                <a:latin typeface="Calibri" charset="0"/>
                <a:ea typeface="ＭＳ Ｐゴシック" charset="0"/>
              </a:rPr>
              <a:t>’</a:t>
            </a:r>
            <a:r>
              <a:rPr lang="en-US" altLang="ja-JP" sz="1800" dirty="0" smtClean="0">
                <a:latin typeface="Calibri" charset="0"/>
                <a:ea typeface="ＭＳ Ｐゴシック" charset="0"/>
              </a:rPr>
              <a:t> to follow them on Twitter</a:t>
            </a:r>
          </a:p>
          <a:p>
            <a:pPr lvl="1">
              <a:spcAft>
                <a:spcPts val="600"/>
              </a:spcAft>
            </a:pPr>
            <a:r>
              <a:rPr lang="en-US" sz="1800" dirty="0" smtClean="0">
                <a:latin typeface="Calibri" charset="0"/>
                <a:ea typeface="ＭＳ Ｐゴシック" charset="0"/>
              </a:rPr>
              <a:t>Six of the sites encouraged upload photos and other materials directly onto the main brand/product website</a:t>
            </a:r>
          </a:p>
          <a:p>
            <a:pPr lvl="1">
              <a:spcAft>
                <a:spcPts val="600"/>
              </a:spcAft>
            </a:pPr>
            <a:r>
              <a:rPr lang="en-US" sz="1800" dirty="0" smtClean="0">
                <a:latin typeface="Calibri" charset="0"/>
                <a:ea typeface="ＭＳ Ｐゴシック" charset="0"/>
              </a:rPr>
              <a:t>Website </a:t>
            </a:r>
            <a:r>
              <a:rPr lang="en-US" sz="1800" dirty="0">
                <a:latin typeface="Calibri" charset="0"/>
                <a:ea typeface="ＭＳ Ｐゴシック" charset="0"/>
              </a:rPr>
              <a:t>entry pages and commercial filters were universally  ineffective in blocking underage access </a:t>
            </a:r>
            <a:r>
              <a:rPr lang="en-US" sz="1200" dirty="0">
                <a:latin typeface="Calibri" charset="0"/>
                <a:ea typeface="ＭＳ Ｐゴシック" charset="0"/>
              </a:rPr>
              <a:t>(Jones, Thom, </a:t>
            </a:r>
            <a:r>
              <a:rPr lang="en-US" sz="1200" dirty="0" err="1">
                <a:latin typeface="Calibri" charset="0"/>
                <a:ea typeface="ＭＳ Ｐゴシック" charset="0"/>
              </a:rPr>
              <a:t>Davoren</a:t>
            </a:r>
            <a:r>
              <a:rPr lang="en-US" sz="1200" dirty="0">
                <a:latin typeface="Calibri" charset="0"/>
                <a:ea typeface="ＭＳ Ｐゴシック" charset="0"/>
              </a:rPr>
              <a:t> &amp; Barrie 2013)</a:t>
            </a:r>
            <a:endParaRPr lang="en-US" sz="1800" dirty="0">
              <a:latin typeface="Calibri" charset="0"/>
              <a:ea typeface="ＭＳ Ｐゴシック" charset="0"/>
            </a:endParaRPr>
          </a:p>
          <a:p>
            <a:pPr lvl="1"/>
            <a:endParaRPr lang="en-US" sz="14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Picture 4" descr="C:\Documents and Settings\sreis\Local Settings\Temporary Internet Files\Content.Word\2010-0001 Final report 28June_Page_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4943">
            <a:off x="417286" y="4098846"/>
            <a:ext cx="1754311" cy="7934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3" t="28079" r="32622" b="35744"/>
          <a:stretch>
            <a:fillRect/>
          </a:stretch>
        </p:blipFill>
        <p:spPr bwMode="auto">
          <a:xfrm rot="21139060">
            <a:off x="777458" y="5283161"/>
            <a:ext cx="1984041" cy="10518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9" t="12408" r="27306" b="35962"/>
          <a:stretch>
            <a:fillRect/>
          </a:stretch>
        </p:blipFill>
        <p:spPr bwMode="auto">
          <a:xfrm rot="926689">
            <a:off x="2993870" y="5186160"/>
            <a:ext cx="1572194" cy="895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4" t="22267" r="29462" b="20273"/>
          <a:stretch>
            <a:fillRect/>
          </a:stretch>
        </p:blipFill>
        <p:spPr bwMode="auto">
          <a:xfrm rot="21021325">
            <a:off x="2429708" y="4117305"/>
            <a:ext cx="1278151" cy="968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11" descr="Screen shot 2012-11-13 at 7.43.32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005" y="3783970"/>
            <a:ext cx="3444194" cy="206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0259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alcoho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175" y="2815543"/>
            <a:ext cx="1984375" cy="176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688975" y="392112"/>
            <a:ext cx="6605588" cy="1052512"/>
          </a:xfrm>
        </p:spPr>
        <p:txBody>
          <a:bodyPr/>
          <a:lstStyle/>
          <a:p>
            <a:r>
              <a:rPr lang="en-US" sz="2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  <a:t>Marketing = not just advertising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274888" y="3710893"/>
            <a:ext cx="1392237" cy="563562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00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Promotion</a:t>
            </a:r>
            <a:endParaRPr lang="en-US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388" name="Group 14"/>
          <p:cNvGrpSpPr>
            <a:grpSpLocks/>
          </p:cNvGrpSpPr>
          <p:nvPr/>
        </p:nvGrpSpPr>
        <p:grpSpPr bwMode="auto">
          <a:xfrm>
            <a:off x="536575" y="1529668"/>
            <a:ext cx="3406775" cy="1727200"/>
            <a:chOff x="536320" y="1802431"/>
            <a:chExt cx="3406628" cy="1726055"/>
          </a:xfrm>
        </p:grpSpPr>
        <p:sp>
          <p:nvSpPr>
            <p:cNvPr id="7" name="Rounded Rectangle 6"/>
            <p:cNvSpPr/>
            <p:nvPr/>
          </p:nvSpPr>
          <p:spPr>
            <a:xfrm>
              <a:off x="2804760" y="2954192"/>
              <a:ext cx="1138188" cy="574294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en-US" sz="2000">
                  <a:solidFill>
                    <a:srgbClr val="000000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Product</a:t>
              </a:r>
              <a:endParaRPr lang="en-US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" name="Rounded Rectangular Callout 10"/>
            <p:cNvSpPr/>
            <p:nvPr/>
          </p:nvSpPr>
          <p:spPr>
            <a:xfrm>
              <a:off x="536320" y="1802431"/>
              <a:ext cx="2050961" cy="1215219"/>
            </a:xfrm>
            <a:prstGeom prst="wedgeRoundRectCallout">
              <a:avLst>
                <a:gd name="adj1" fmla="val 58886"/>
                <a:gd name="adj2" fmla="val 73660"/>
                <a:gd name="adj3" fmla="val 1666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buFont typeface="Arial" charset="0"/>
                <a:buChar char="•"/>
                <a:defRPr/>
              </a:pPr>
              <a:r>
                <a:rPr lang="en-US" sz="1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 Packaging</a:t>
              </a:r>
            </a:p>
            <a:p>
              <a:pPr>
                <a:buFont typeface="Arial" charset="0"/>
                <a:buChar char="•"/>
                <a:defRPr/>
              </a:pPr>
              <a:r>
                <a:rPr lang="en-US" sz="1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 Labelling</a:t>
              </a:r>
            </a:p>
            <a:p>
              <a:pPr>
                <a:buFont typeface="Arial" charset="0"/>
                <a:buChar char="•"/>
                <a:defRPr/>
              </a:pPr>
              <a:r>
                <a:rPr lang="en-US" sz="1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 Nutritional content</a:t>
              </a:r>
            </a:p>
            <a:p>
              <a:pPr>
                <a:buFont typeface="Arial" charset="0"/>
                <a:buChar char="•"/>
                <a:defRPr/>
              </a:pPr>
              <a:r>
                <a:rPr lang="en-US" sz="1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 Other ingredients</a:t>
              </a:r>
            </a:p>
            <a:p>
              <a:pPr>
                <a:buFont typeface="Arial" charset="0"/>
                <a:buChar char="•"/>
                <a:defRPr/>
              </a:pPr>
              <a:r>
                <a:rPr lang="en-US" sz="1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 Product </a:t>
              </a:r>
              <a:r>
                <a:rPr lang="ja-JP" altLang="en-US" sz="1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‘</a:t>
              </a:r>
              <a:r>
                <a:rPr lang="en-US" sz="1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innovation</a:t>
              </a:r>
              <a:r>
                <a:rPr lang="ja-JP" altLang="en-US" sz="1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’</a:t>
              </a:r>
              <a:endParaRPr lang="en-US" sz="1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2" name="Rounded Rectangular Callout 11"/>
          <p:cNvSpPr/>
          <p:nvPr/>
        </p:nvSpPr>
        <p:spPr>
          <a:xfrm>
            <a:off x="782638" y="4731655"/>
            <a:ext cx="2224087" cy="1347788"/>
          </a:xfrm>
          <a:prstGeom prst="wedgeRoundRectCallout">
            <a:avLst>
              <a:gd name="adj1" fmla="val 43759"/>
              <a:gd name="adj2" fmla="val -84375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/>
              <a:buChar char="•"/>
              <a:defRPr/>
            </a:pPr>
            <a:r>
              <a:rPr lang="en-US" sz="1400" dirty="0">
                <a:solidFill>
                  <a:schemeClr val="tx1"/>
                </a:solidFill>
              </a:rPr>
              <a:t> Mainstream advertising</a:t>
            </a:r>
          </a:p>
          <a:p>
            <a:pPr>
              <a:buFont typeface="Arial"/>
              <a:buChar char="•"/>
              <a:defRPr/>
            </a:pPr>
            <a:r>
              <a:rPr lang="en-US" sz="1400" dirty="0">
                <a:solidFill>
                  <a:schemeClr val="tx1"/>
                </a:solidFill>
              </a:rPr>
              <a:t> Internet marketing</a:t>
            </a:r>
          </a:p>
          <a:p>
            <a:pPr>
              <a:buFont typeface="Arial"/>
              <a:buChar char="•"/>
              <a:defRPr/>
            </a:pPr>
            <a:r>
              <a:rPr lang="en-US" sz="1400" dirty="0">
                <a:solidFill>
                  <a:schemeClr val="tx1"/>
                </a:solidFill>
              </a:rPr>
              <a:t> Point-of-sale</a:t>
            </a:r>
          </a:p>
          <a:p>
            <a:pPr>
              <a:buFont typeface="Arial"/>
              <a:buChar char="•"/>
              <a:defRPr/>
            </a:pPr>
            <a:r>
              <a:rPr lang="en-US" sz="1400" dirty="0">
                <a:solidFill>
                  <a:schemeClr val="tx1"/>
                </a:solidFill>
              </a:rPr>
              <a:t> Sport sponsorship</a:t>
            </a:r>
          </a:p>
          <a:p>
            <a:pPr>
              <a:buFont typeface="Arial"/>
              <a:buChar char="•"/>
              <a:defRPr/>
            </a:pPr>
            <a:r>
              <a:rPr lang="en-US" sz="1400" dirty="0">
                <a:solidFill>
                  <a:schemeClr val="tx1"/>
                </a:solidFill>
              </a:rPr>
              <a:t> Event sponsorship </a:t>
            </a:r>
          </a:p>
          <a:p>
            <a:pPr>
              <a:buFont typeface="Arial"/>
              <a:buChar char="•"/>
              <a:defRPr/>
            </a:pPr>
            <a:r>
              <a:rPr lang="en-US" sz="1400" dirty="0">
                <a:solidFill>
                  <a:schemeClr val="tx1"/>
                </a:solidFill>
              </a:rPr>
              <a:t> Product placement</a:t>
            </a:r>
          </a:p>
        </p:txBody>
      </p:sp>
      <p:grpSp>
        <p:nvGrpSpPr>
          <p:cNvPr id="16390" name="Group 15"/>
          <p:cNvGrpSpPr>
            <a:grpSpLocks/>
          </p:cNvGrpSpPr>
          <p:nvPr/>
        </p:nvGrpSpPr>
        <p:grpSpPr bwMode="auto">
          <a:xfrm>
            <a:off x="5305425" y="1529668"/>
            <a:ext cx="3009900" cy="1985962"/>
            <a:chOff x="5305814" y="1801769"/>
            <a:chExt cx="3009134" cy="1985790"/>
          </a:xfrm>
        </p:grpSpPr>
        <p:sp>
          <p:nvSpPr>
            <p:cNvPr id="5" name="Rounded Rectangle 4"/>
            <p:cNvSpPr/>
            <p:nvPr/>
          </p:nvSpPr>
          <p:spPr>
            <a:xfrm>
              <a:off x="5305814" y="3201823"/>
              <a:ext cx="823703" cy="585736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en-US" sz="2000">
                  <a:solidFill>
                    <a:srgbClr val="000000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Price</a:t>
              </a:r>
              <a:endParaRPr lang="en-US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" name="Rounded Rectangular Callout 12"/>
            <p:cNvSpPr/>
            <p:nvPr/>
          </p:nvSpPr>
          <p:spPr>
            <a:xfrm>
              <a:off x="6139040" y="1801769"/>
              <a:ext cx="2175908" cy="1271477"/>
            </a:xfrm>
            <a:prstGeom prst="wedgeRoundRectCallout">
              <a:avLst>
                <a:gd name="adj1" fmla="val -69920"/>
                <a:gd name="adj2" fmla="val 59151"/>
                <a:gd name="adj3" fmla="val 1666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buFont typeface="Arial" charset="0"/>
                <a:buChar char="•"/>
                <a:defRPr/>
              </a:pPr>
              <a:r>
                <a:rPr lang="en-US" sz="1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 Unit price</a:t>
              </a:r>
            </a:p>
            <a:p>
              <a:pPr>
                <a:buFont typeface="Arial" charset="0"/>
                <a:buChar char="•"/>
                <a:defRPr/>
              </a:pPr>
              <a:r>
                <a:rPr lang="en-US" sz="1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 Multipack pricing</a:t>
              </a:r>
            </a:p>
            <a:p>
              <a:pPr>
                <a:buFont typeface="Arial" charset="0"/>
                <a:buChar char="•"/>
                <a:defRPr/>
              </a:pPr>
              <a:r>
                <a:rPr lang="en-US" sz="1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 Sales &amp; </a:t>
              </a:r>
              <a:r>
                <a:rPr lang="ja-JP" altLang="en-US" sz="1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‘</a:t>
              </a:r>
              <a:r>
                <a:rPr lang="en-US" sz="1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specials</a:t>
              </a:r>
              <a:r>
                <a:rPr lang="ja-JP" altLang="en-US" sz="1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’</a:t>
              </a:r>
              <a:endParaRPr lang="en-US" sz="1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  <a:p>
              <a:pPr>
                <a:buFont typeface="Arial" charset="0"/>
                <a:buChar char="•"/>
                <a:defRPr/>
              </a:pPr>
              <a:r>
                <a:rPr lang="en-US" sz="1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 Venue price promotions</a:t>
              </a:r>
            </a:p>
          </p:txBody>
        </p:sp>
      </p:grpSp>
      <p:grpSp>
        <p:nvGrpSpPr>
          <p:cNvPr id="16391" name="Group 16"/>
          <p:cNvGrpSpPr>
            <a:grpSpLocks/>
          </p:cNvGrpSpPr>
          <p:nvPr/>
        </p:nvGrpSpPr>
        <p:grpSpPr bwMode="auto">
          <a:xfrm>
            <a:off x="5262563" y="3920443"/>
            <a:ext cx="3421062" cy="1314450"/>
            <a:chOff x="5262292" y="4192372"/>
            <a:chExt cx="3421726" cy="1314337"/>
          </a:xfrm>
        </p:grpSpPr>
        <p:sp>
          <p:nvSpPr>
            <p:cNvPr id="6" name="Rounded Rectangle 5"/>
            <p:cNvSpPr/>
            <p:nvPr/>
          </p:nvSpPr>
          <p:spPr>
            <a:xfrm>
              <a:off x="5262292" y="4257453"/>
              <a:ext cx="876470" cy="579388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en-US" sz="2000">
                  <a:solidFill>
                    <a:srgbClr val="000000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Place</a:t>
              </a:r>
              <a:endParaRPr lang="en-US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" name="Rounded Rectangular Callout 13"/>
            <p:cNvSpPr/>
            <p:nvPr/>
          </p:nvSpPr>
          <p:spPr>
            <a:xfrm>
              <a:off x="6335650" y="4192372"/>
              <a:ext cx="2348368" cy="1314337"/>
            </a:xfrm>
            <a:prstGeom prst="wedgeRoundRectCallout">
              <a:avLst>
                <a:gd name="adj1" fmla="val -73561"/>
                <a:gd name="adj2" fmla="val 723"/>
                <a:gd name="adj3" fmla="val 1666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buFont typeface="Arial"/>
                <a:buChar char="•"/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 Outlet density</a:t>
              </a:r>
            </a:p>
            <a:p>
              <a:pPr>
                <a:buFont typeface="Arial"/>
                <a:buChar char="•"/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 Opening hours</a:t>
              </a:r>
            </a:p>
            <a:p>
              <a:pPr>
                <a:buFont typeface="Arial"/>
                <a:buChar char="•"/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 Online sales</a:t>
              </a:r>
            </a:p>
            <a:p>
              <a:pPr>
                <a:buFont typeface="Arial"/>
                <a:buChar char="•"/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 Sporting &amp; cultural events</a:t>
              </a:r>
            </a:p>
            <a:p>
              <a:pPr>
                <a:buFont typeface="Arial"/>
                <a:buChar char="•"/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 New distribution channels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7539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-36286" y="330199"/>
            <a:ext cx="7067550" cy="558801"/>
          </a:xfrm>
        </p:spPr>
        <p:txBody>
          <a:bodyPr/>
          <a:lstStyle/>
          <a:p>
            <a:r>
              <a:rPr lang="en-US" sz="2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  <a:t>Alcohol marketing </a:t>
            </a:r>
            <a:r>
              <a:rPr lang="en-US" sz="2400" b="1" dirty="0" smtClean="0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  <a:t>on social media</a:t>
            </a:r>
            <a:endParaRPr lang="en-US" sz="2400" i="1" dirty="0">
              <a:solidFill>
                <a:srgbClr val="00009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1" name="Picture 10" descr="Screen shot 2012-07-02 at 2.24.43 PM.png"/>
          <p:cNvPicPr/>
          <p:nvPr/>
        </p:nvPicPr>
        <p:blipFill>
          <a:blip r:embed="rId2" cstate="email"/>
          <a:stretch>
            <a:fillRect/>
          </a:stretch>
        </p:blipFill>
        <p:spPr>
          <a:xfrm rot="21264580">
            <a:off x="3247119" y="4278027"/>
            <a:ext cx="1577317" cy="18816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Screen shot 2012-07-02 at 2.16.14 PM.png"/>
          <p:cNvPicPr/>
          <p:nvPr/>
        </p:nvPicPr>
        <p:blipFill>
          <a:blip r:embed="rId3" cstate="email"/>
          <a:srcRect/>
          <a:stretch>
            <a:fillRect/>
          </a:stretch>
        </p:blipFill>
        <p:spPr>
          <a:xfrm rot="450768">
            <a:off x="833161" y="3584856"/>
            <a:ext cx="2019234" cy="2897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Screen shot 2012-12-04 at 10.39.10 AM.png"/>
          <p:cNvPicPr/>
          <p:nvPr/>
        </p:nvPicPr>
        <p:blipFill>
          <a:blip r:embed="rId4" cstate="email"/>
          <a:stretch>
            <a:fillRect/>
          </a:stretch>
        </p:blipFill>
        <p:spPr>
          <a:xfrm rot="634638">
            <a:off x="4529666" y="1504892"/>
            <a:ext cx="3669642" cy="1637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 descr="Screen shot 2012-12-05 at 3.55.25 PM.png"/>
          <p:cNvPicPr/>
          <p:nvPr/>
        </p:nvPicPr>
        <p:blipFill>
          <a:blip r:embed="rId5" cstate="email"/>
          <a:stretch>
            <a:fillRect/>
          </a:stretch>
        </p:blipFill>
        <p:spPr>
          <a:xfrm rot="21251128">
            <a:off x="2346712" y="2322267"/>
            <a:ext cx="2279716" cy="14681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 descr="S:\HBS CHI\CURRENT PROJECTS\2 Crit Mark &amp; Media Anal\2012-005 Alcohol marketing and branding in social media\Research\Study_Phase 1\Mac screenshots\Cruiser\Screen shot 2012-06-07 at 10.37.17 AM.png"/>
          <p:cNvPicPr/>
          <p:nvPr/>
        </p:nvPicPr>
        <p:blipFill>
          <a:blip r:embed="rId6" cstate="email"/>
          <a:srcRect/>
          <a:stretch>
            <a:fillRect/>
          </a:stretch>
        </p:blipFill>
        <p:spPr bwMode="auto">
          <a:xfrm rot="21209990">
            <a:off x="5134576" y="3652798"/>
            <a:ext cx="3419475" cy="1879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 descr="Screen shot 2012-06-06 at 10.52.53 AM.png"/>
          <p:cNvPicPr/>
          <p:nvPr/>
        </p:nvPicPr>
        <p:blipFill>
          <a:blip r:embed="rId7" cstate="email"/>
          <a:stretch>
            <a:fillRect/>
          </a:stretch>
        </p:blipFill>
        <p:spPr>
          <a:xfrm rot="736238">
            <a:off x="349120" y="1132434"/>
            <a:ext cx="2846331" cy="937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27440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Content Placeholder 14"/>
          <p:cNvSpPr>
            <a:spLocks noGrp="1"/>
          </p:cNvSpPr>
          <p:nvPr>
            <p:ph sz="half" idx="1"/>
          </p:nvPr>
        </p:nvSpPr>
        <p:spPr>
          <a:xfrm>
            <a:off x="457200" y="145484"/>
            <a:ext cx="4038600" cy="4525963"/>
          </a:xfrm>
        </p:spPr>
        <p:txBody>
          <a:bodyPr>
            <a:normAutofit fontScale="92500" lnSpcReduction="10000"/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70" name="Content Placeholder 16"/>
          <p:cNvSpPr>
            <a:spLocks noGrp="1"/>
          </p:cNvSpPr>
          <p:nvPr>
            <p:ph sz="half" idx="2"/>
          </p:nvPr>
        </p:nvSpPr>
        <p:spPr>
          <a:xfrm>
            <a:off x="314585" y="2918847"/>
            <a:ext cx="7996495" cy="1752600"/>
          </a:xfrm>
        </p:spPr>
        <p:txBody>
          <a:bodyPr>
            <a:normAutofit fontScale="92500" lnSpcReduction="10000"/>
          </a:bodyPr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endParaRPr lang="en-US" sz="12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r>
              <a:rPr lang="en-US" sz="1400" dirty="0">
                <a:latin typeface="Calibri" charset="0"/>
                <a:ea typeface="ＭＳ Ｐゴシック" charset="0"/>
                <a:cs typeface="ＭＳ Ｐゴシック" charset="0"/>
              </a:rPr>
              <a:t>	           </a:t>
            </a:r>
            <a:r>
              <a:rPr lang="en-US" sz="1400" dirty="0" smtClean="0">
                <a:latin typeface="Calibri" charset="0"/>
                <a:ea typeface="ＭＳ Ｐゴシック" charset="0"/>
                <a:cs typeface="ＭＳ Ｐゴシック" charset="0"/>
              </a:rPr>
              <a:t>@</a:t>
            </a:r>
            <a:r>
              <a:rPr lang="en-US" sz="1400" dirty="0" err="1" smtClean="0">
                <a:latin typeface="Calibri" charset="0"/>
                <a:ea typeface="ＭＳ Ｐゴシック" charset="0"/>
                <a:cs typeface="ＭＳ Ｐゴシック" charset="0"/>
              </a:rPr>
              <a:t>ProfSCJones</a:t>
            </a:r>
            <a:r>
              <a:rPr lang="en-US" sz="1400" dirty="0">
                <a:latin typeface="Calibri" charset="0"/>
                <a:ea typeface="ＭＳ Ｐゴシック" charset="0"/>
                <a:cs typeface="ＭＳ Ｐゴシック" charset="0"/>
              </a:rPr>
              <a:t>	                 </a:t>
            </a:r>
            <a:r>
              <a:rPr lang="en-US" sz="1400" dirty="0" smtClean="0">
                <a:latin typeface="Calibri" charset="0"/>
                <a:ea typeface="ＭＳ Ｐゴシック" charset="0"/>
                <a:cs typeface="ＭＳ Ｐゴシック" charset="0"/>
              </a:rPr>
              <a:t>                     Sandra Jones                                                 Sandra.Jones@acu.edu.au</a:t>
            </a:r>
            <a:endParaRPr lang="en-US" sz="14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endParaRPr lang="en-US" sz="12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71" name="TextBox 16"/>
          <p:cNvSpPr txBox="1">
            <a:spLocks noChangeArrowheads="1"/>
          </p:cNvSpPr>
          <p:nvPr/>
        </p:nvSpPr>
        <p:spPr bwMode="auto">
          <a:xfrm>
            <a:off x="914400" y="3477647"/>
            <a:ext cx="7315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 dirty="0"/>
          </a:p>
          <a:p>
            <a:pPr eaLnBrk="1" hangingPunct="1"/>
            <a:endParaRPr lang="en-US" sz="1800" dirty="0"/>
          </a:p>
        </p:txBody>
      </p:sp>
      <p:sp>
        <p:nvSpPr>
          <p:cNvPr id="32772" name="TextBox 18"/>
          <p:cNvSpPr txBox="1">
            <a:spLocks noChangeArrowheads="1"/>
          </p:cNvSpPr>
          <p:nvPr/>
        </p:nvSpPr>
        <p:spPr bwMode="auto">
          <a:xfrm>
            <a:off x="5394706" y="1523512"/>
            <a:ext cx="73152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AU" sz="4000" b="1" i="1" dirty="0"/>
              <a:t>Questions?</a:t>
            </a:r>
            <a:endParaRPr lang="en-AU" sz="3200" dirty="0"/>
          </a:p>
          <a:p>
            <a:pPr eaLnBrk="1" hangingPunct="1"/>
            <a:endParaRPr lang="en-AU" sz="1200" dirty="0"/>
          </a:p>
        </p:txBody>
      </p:sp>
      <p:pic>
        <p:nvPicPr>
          <p:cNvPr id="3277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820" y="3206184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019" y="3638550"/>
            <a:ext cx="1752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506" y="556647"/>
            <a:ext cx="2362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4" descr="data:image/jpeg;base64,/9j/4AAQSkZJRgABAQAAAQABAAD/2wCEAAkGBw8PEBAPEA4UDw0PEBcPDwwPGA8QDw8QFRQXFhQRFRQYHCggGBonHBQWIT0hJSk3Ly4xFyszRDQ4Qyo5LisBCgoKDg0OGhAQGzckIBwsLCwsLCw3LCwsLy8sLCwsLDQsLCwsLCwsLCwsLCwsLCwsLCwsLCwsLCwsLCwsLCwsLP/AABEIAKIAoAMBEQACEQEDEQH/xAAbAAABBQEBAAAAAAAAAAAAAAAAAQMFBgcEAv/EAEkQAAEDAQMEDAoJAwMFAAAAAAEAAgMEBQYREiExkQcTFjJBUVVzdLKz0SIkNUJTVGFxktMUFRcjNFJywdJigaQlocI2Q2Oio//EABkBAQADAQEAAAAAAAAAAAAAAAABAwQCBf/EAC0RAAIBAgIJBQEBAQEBAAAAAAABAgMRMVEEEhMUITJBUoEiM2Fx0aGRQsEj/9oADAMBAAIRAxEAPwDcUBwWpbNLSNDqiojha7HJ2xwaXYackaTpGjjXUYuWCIbSxIvd5ZPKEWt3crN3q9pxtYZhu8snlCLW7uTd6vaNrDMN3lk8oRa3dybvV7WNrDMTd5ZPKEWt3cm71e1jawzDd5ZPKEWs9ybvV7WNrDMN3lk8oRaz3Ju9XtY2sMw3eWTyhFrd3Ju9XtY2sMw3eWTyhFrPcm71e1jawzDd5ZPKEWs9ybvV7WNrDMN3lk8oRaz3Ju9XtY2sMw3eWTyhFrPcm71e1jawzDd5ZPKEWs9ybvV7WNrDMN3lk8oRaz3Ju9XtG1hmLu8snlCLWe5N3q9o2sMxN3lk8oRa3dybvV7RtYZitv3ZJIH1hDnzaSBrwTd6vaNrDMn4KhkjQ+N7ZGOztewhzXD2EZiqSwcQETee2W0NJNUluUY2+BGThlyE4Mbj7yF3ThryUcyJPVVzM7r3UdaWNpWlK+Z1RnjiBLA5gO+JBxDMdDG4DNiScVtnU2foh0Mqjr8WWsXLsz1JmuTvVW2nmdakQNyrM9Sj1yd6baeY1I5CG5lmepR65O9Ttp5jUiNm51mepM1yfyTazzGrE8G59m+pM1yd6nazzI1ENuujZ3qbNcnem1nmNVDZunZ3qjNcn8l1tJ5kaiPDrq2f6ozW/vU7SeY1UNm61B6ozW/vU7SeY1UNuuxQ+qs1v71O0lmRqobN2qH1Zut/em0lmRqo8Ou5RerN1v71OvLMaqGzd6i9Wbrf3qdeWYshp136P1dut/ep12RZHh1g0nq7db+9TrMWGpLApCMNoA9rS8HXipUpCyGbs2hJY1dFHthdQVbwxzDoBLg0PydAeHPbiRvgfYMOK9NVIN9UdU5uLsbeF5ZsKVsveSpeeh7Vq06H7q8lNfkZ2XaaPoVH0WLqBRLmZCJUBckgQgG3KSBpwUkDbgpAy5CBpy6A05dIDblJA05BcacpIGnLoDTlJA09CBpy6A24KUGQV5d/QdNj67O5df8AL+jnqjdV5BvKTsveSpeeh7Vq0aJ7q8lNfkZ23b/BUfRYuzCSxZyiUaVydCkoBpykgacpIG3KQNOQgZcugNuXSA05SQNOQDblJAy5dAacpIG3IQNOXQGnKUGQV5N/Q9Nj67F10f0znqjdV5BvKTsveSpeeh7Vq06H7q8lNfkZ13cPiVH0WLswolizlEmHKCTztjSSA5uU3DKblNxbjoxGObHBBcRx9o1hSBtx9o1hCBtx9o1hSBp3vGsIBpx9o1hdEDTveNYUoDbveNYXVyBp3vGsKbgZPvGsIQNu941hdAad7xrCkgad7xrCEDT3AYYkDE4DEjOeIe1d2A05EGQd5N/Q9Nj67F10f0znqjdV5BvKTsveSpeeh7Vq06H7q8lNfkZ0XePidH0WLswplizkkcpckmOXiu/LW2naTYIhLJE7byw53vbhGHBuOk4u0cQwW6FRU6cb9SlqUpO3QeuddSxrQO0yTVNLXDM6mcaQB7hvtrLoMSRnxafCC5q16tPikmn9/p3CEXweJbxsL2d6zVf4XyFTv9TJf39LNjEX7F7O9Zqv8L5Cjf6mS/v6NhEPsXs71qq/wvkJv9TJf39GwiH2L2d61Va6P5Cb9UyX9/RsIh9i9netVX+F8hN+qZL+/o2EQ+xezvWqr/C+Qm/VMl/f0bCIfYxZ3rVVro/kJv1TJf39I2ERfsZs/wBaqtdH8hN+nkv7+jd4B9jNn+tVWuj+Qm/TyX9/Ru8BDsNWf61Va6P5Cb/UyX9/Ru8CtXwufYtmNwfV1UtSRiyka6iDiPzPO0eA326eIFW0dIrVHwXDz+lc6dKOJWZLCmpjQyTw7V9LlxiYQWyZMb4sXOGluO2jAacyvVSMm1HoVOm4pNl9k0n3qtHRBXk39D02PrsXXR/TI6o3VeQbylbL3kqXnoe1atGie6vJTX5Ge7vHxOk6LF1Au5YnJIZS5BVbm/8AUFqc1+8K7r+zDyRS55E5fS4kFoffMP0atbgW1LMQHkb3bAM5wIBDh4Qw08CqpV3T4Pisi2dPWwxICwb71NBL9BtlhY4D7utwJDmjNi4jM9v9Y0cIVs6EZrXpf4cRqOL1Zmlwyh7Q5pDmOALXNILXNOcEEaQsZeOIAQAgBACAEAhKAzm81/5JZBQ2Qz6TVPxBqY/DYzDSY+B2H5ycke3QtVOgktapwRTKpd6scTtufcBlM/6XWP8ApVe8h5c7wmRP4XNxzuf/AFHRgMAOHmrpLmtWPBHUaduL4shdmT8VY/65u0pVdoWEvBVpGCGnnOfetBUQd5N/Q9Nj67FLwf0yOqN1XkG8pOy95Kl56HtWrRonuryU1+Rhd93ilJ0aLqBdyxOTvylyCs3K8v2pzP7wrvSPagRR55GmYLGaSNt6xKatiMNRGHt81wzPjP5mO0tK6hNwd4nMoqSszNiLRu07NjXWQ53uMXv4I3e3eOI80kLZ6NI4YSKuNP6NHsC36aui22nlD2jM9hzSRO/K9ulp96xzhKDsy2MlJcCVXJ0CAEAIDhte1YKSJ01RK2KJvnO4TwNaNLieIKYxcnZENpK7MzqrStC8UjqelaaSymuyZZ3g4yjhDiD4Z0/dtOA8458Ft1IaOry4yyKLyqPhgaBde7NLZ0W1wM8IgbZO/AyykcLiANQzBZalWVR3ZdGKjgTOCrOjLNmX8VY/6pu0pVu0Pll4M+kdBp+k+9aOpSQd5N/Q9Nj67FLwf0yOqN1XkG8pOy95Kl56HtWrRonuryU1+RjVgnxSl6NF1ArZYnCO7KXIK7cjy/afM/vCutI9qBFLnl4NPWI1AgPEsYcC0gFpGBac4I4iOJAZrb1xqihlNdYzzG9oOXRDOHDThGDmc3/xn+xC2QrxmtWr/pTKm09aBN3Mv5BXkQSgU1cMzqd+LRI4b7a8rPiMM7D4Q/3VVag6fyjqFRS4PEuIKoLBcUBV7431pbNaWuIlqSMWUrSA7DgdIfMb7Tp4AcFdSoSqPgVzqKOJU7JulXWvIytth7o4hiYqBodE7DiyTnib7/DObEjQr5VoUlq0v9OFBy4yNOpKZkLGxxsbHGwZLY2ANa0DgACxXvxZeh5ACAyrZm/FWP8Aqm7SlW7Q+WXgz6R0GnaT71o6lBCXk39D02PrsUvB/THVG6ryDeUnZe8lS89D2rVo0T3V5Ka/IzmsI+KUvRouoFdJcStHcXKLEkBcby9afM/vCmk+1EijzyNQWI1AgExQEBfC9MFmQ7bKcqV4O004Ia+UtGc/0sGIxccwxHGMbKNKVSVkczmooz2zrkVtrtltCsnNNUzYSUzGMyMMN697T4TGjNhgcoaSeBa3XjS9EFddSlU3L1PgyTsK+1VZ8v0G2WFhA+6rcC4ObxuIzPb/AFgYjhHCuJ0IzWtS/wAJjUcXaf8Ao9ee/wDJNIKKx2/Sqh4INUwZcbBwmM6Dh+cnJHt0KKejpLWq8CZVLu0Ruk2KWPgmdVVLpLRnGVt+JdHE/iwOeTHMCXcAGAHCelyTWrwSIVFPjLE9XIvZNSzfVNqfd1EZDKeoeSRIDmaxzzvsfNf529OBGdWoqS2lPAmE7emRpQKyFwqAEBlWzN+Ksf8AVN2lKt2h8svBn0joNO0n3rR1KSEvJv6HpsfXYpeD+mR1Ruq8g3lJ2XvJUvPQ9q1aNE91eSmvyM4rDd4rS9Hj6gV8sStHblKAQtxPL1p8z+8KjSfbiKPPI1BYjUIUBAXwvVT2ZDtkpDpXA7TT4gOlIGc/0sGIxdoGPGQDZTpSqSsjic1FFQuhdaor5ha1reE92DqekcC1gAOLHOYd6waWs9uJxK0VqsYLZ0vLOIQcnrSNNyVjLiOt2w6ethdDUR5bDvXZg+N352O80rqE3B3iRKKkrM57r3ZprOiEULcXkfe1DsDLM7jcQNHsGYKalSVR3kRGCjgTWC4OitX4ujDacODsGVMYJgqPy46WO42HhH9xnCto1XTfDA4nBSViBuBe2Vshsu0fu62I5EUkhzzAA4MJ4XYDEHzh7ira1JW14YHFOf8AyzQ2lZS4VAZVszfirH/VN2lKt2h8svBn0joNO0n3rR1KSEvJv6HpsfXYpeD+mR1Ruq8g3lJ2XvJUvPQ9q1aNE91eSmvyMjrEPitN0ePqBaJYlR2ly5BEXCP+u2lzP/KJRpPtxJo88jUViNRXr4Xrp7Mh2yUh0rwdppgQHSloznHzWDEYu0DH2gGylSlUdkcznqq5Ubn3WqK6b62tUZb3YOp6RwyWhuctcWHesGlrDn4TnWirWUI7On5ZXCDk9aRpwCxl2IqAEAIAQCFAVK/lzWWlGHsO1VsIxhmGLQ7DOI3kZwMQCHDO05x7bqNZ038PE4nDWwxRHXBvlJM42fXjarRhOQDJg10+HARo2wDPmzOHhBd1qNlrwwZzCbvZl+WYtMr2ZvxVj/qm7SlW7Q+WXgz6R0GnaT71o6lJCXk39D02PrsUvB/TI6o3VeQbyk7L3kqXnoe1atGie6vJTX5GRViu8Wpujx9QLS8So6y5QCNuAf8AXLR5j/lEudJ9uJNHnkXG+N6oLMh2yUh0r8RDTghrpSNJx81gxGLuDEcYCy0aUqrsjROairlSufdWor5vra1fDe/B1PSuBa0NBxa5zDvWDzWaeF2JV9SsoR2dPyyuENZ60jTWrIXCoAQAgBACAEAhQFMv/c36c0VNOdqtGAYxyNORtoGcMceAgjM7g9xWihW1HaWDK6kNbisTxcC+f00GlqvurShBD43jIMwbmLgOBwzYt9uOgpXo6nqWDIp1L8HiQOzN+Ksf9U3aUqu0Pll4/wDTjSOg07SfetHUpIS8m/oemx9dil4P6ZHVG6ryDeUrZe8lS89D2rVo0T3V5Ka/IyEsY+LU3MR9QLU8Sk7MpQCq2beKOzbStKoeMsui2uKIZsuQmM4F2HgjAYk8ACmrTdSMYoQkoybZYLnXWqK6YWtavhyOwdT0rgWtaBna5zDvWjzWH3nEqirVjBbOnh1ZbCDk9aRpgWS5eLilwGKXAYpcBigDFAGKAMUAYoBCoBRtkC5jqkiuoiYrSg8IGMhu35Oduc6JBnwdw4kHEYYaaFbV9MsGVVKd+KxM+vLeV1oussysLKqlkkjqGlrmAufJT5Lg073Ha3YtOghbKNLU1rYMoqTukniWJ2k+9dHBCXk39D02PrsUvB/THVG6ryDeUrZd8lS89D2rVo0T3V5Ka/Iyv2QfFqfmI+oFreJSdeUoBWbQuoZp5Z/pOTtjw8AsxcDmzYgjiGCsU7K1jlxuObn6vlWfXP8AMUXj2k+rMT6gq+VZtc/zEvHtHqzE+oarlWbXP8xLx7R6sxDYVVyrNrn+YpvHtI9WYfUdVypPrn+Yl4do9WYhsSq5Un1z/MT09pPqzPP1LV8qT65/mKbw7UR6sxDY9XypN8U/809Hah6sxPqir5Tn+Kf+aejtHqzD6oq+U5vim/ml4dqHqzD6oq+U5vim/ml4dqHqzE+qKvlOb4pv5p6Mh6sxg3ZeZBI6qLn5Ye55aS84EZ8S44nMM5U6ytZHOqWI8a5OiEvJv6HpsfXYpeD+mR1Ruq8g3lJ2XvJUvPQ9q1aNE91eSmvyMrtku8Xp+YZ1QtbxKDqxUAMUAYoBMpSkBCUsDySlhY8kqRY8kqQeCVKIPOKkAoIBACAEAIAQkhbyb+h6bH12KXg/pkdUbqvIN5Sdl7yVLz0PatWjRPdXkpr8jKxZR8Xg5lnVC2vEoOrKUAMUAmUgDKQCEoDzlKQIXIDySpIEQAgBACAEAIAQAgIW8m/oemx9dino/pkdUbqvIN5Stl0f6VLm/wC9Cf8A6tWjRH/9V5Ka/IVGyXg08BGcbSz/AGGH7FbrGc68VFibhilhcMUsLiZSWFxMUsLhipIEQAgBACAEAIAQAgBACAhLyuG2UAxz/TGHD2B8YJ/9gp/5f0R1Ruy8g3nDbVmR1dPNTS47XMwscRmLcdDh7QcD/ZTGWq7ohq6sYo+mrrIcYKmndLBlHap4gSx3G5juDH8js4Ps0+pGpGorp8TG4OLHd0kfoJ/hHeu7fKIs8g3SR+gn+Ed6W+ULPITdJH6Cf4R3pb5Qs8g3Rx+gn+FvelvlCzyDdJH6Cf4W96W+ULPIN0kfoJ/hb3pb5Qs8g3SR+gn+FvelvlCzyDdJH6Cf4W96W+ULPIN0kfoJ/hb3pb5Qs8g3SR+gn+FvelvlCzyDdJH6Cf4W96W+ULPIN0kfoJ/hb3pb5Qs8g3SR+gn+FvelvlCzyDdJH6Cf4W96W+ULPIN0kfoJ/hHelvlCzyEfeVgGanmJ9oAGvOlvlDjkStzbtVVfVx11ZCYaSAh8Mbxk7a4HFga0+FkggOLjhicMPZnr1oqLjF3uWUqbbuzYAvPNQqAQtHEgEyBxDUFNxYMgcQ1BLsWDIHENQS7FgyBxDUEuxYMgcQ1BLsWDIHENQS7FgyBxDUEuxYMgcQ1BLsWDIHENQS7FgyBxDUEuxYMgcQ1BLsWDIHENQS7FgyBxDUEuxYMgcQ1BLsWDIHENQS7FgyG8Q1BLiwuCgCoAQAgBACAEAIAQAgBACAEAIAQAgBACAEAIAQAgP//Z"/>
          <p:cNvSpPr>
            <a:spLocks noChangeAspect="1" noChangeArrowheads="1"/>
          </p:cNvSpPr>
          <p:nvPr/>
        </p:nvSpPr>
        <p:spPr bwMode="auto">
          <a:xfrm>
            <a:off x="0" y="-159917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60" y="2993349"/>
            <a:ext cx="1140501" cy="114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237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127000" y="350385"/>
            <a:ext cx="6785429" cy="684212"/>
          </a:xfrm>
        </p:spPr>
        <p:txBody>
          <a:bodyPr/>
          <a:lstStyle/>
          <a:p>
            <a:r>
              <a:rPr lang="en-US" sz="2400" b="1" dirty="0" smtClean="0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  <a:t>Does exposure to alcohol marketing (advertising)</a:t>
            </a:r>
            <a:br>
              <a:rPr lang="en-US" sz="2400" b="1" dirty="0" smtClean="0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400" b="1" dirty="0" smtClean="0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  <a:t>matter?</a:t>
            </a:r>
            <a:endParaRPr lang="en-US" sz="2400" b="1" i="1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341994" y="1354364"/>
            <a:ext cx="6751863" cy="4200525"/>
          </a:xfrm>
        </p:spPr>
        <p:txBody>
          <a:bodyPr/>
          <a:lstStyle/>
          <a:p>
            <a:pPr eaLnBrk="1" hangingPunct="1">
              <a:spcAft>
                <a:spcPct val="20000"/>
              </a:spcAft>
              <a:buFontTx/>
              <a:buNone/>
            </a:pPr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Evidence from long-term studies in the US:</a:t>
            </a:r>
          </a:p>
          <a:p>
            <a:pPr eaLnBrk="1" hangingPunct="1">
              <a:spcAft>
                <a:spcPct val="20000"/>
              </a:spcAft>
            </a:pPr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Snyder et al (2006): for each additional ad a young person saw (over monthly youth average of 23) they drank 1% more; and for each additional $ per capita on alcohol advertising in a local market, young people drank 4% more</a:t>
            </a:r>
          </a:p>
          <a:p>
            <a:pPr eaLnBrk="1" hangingPunct="1">
              <a:spcAft>
                <a:spcPct val="20000"/>
              </a:spcAft>
            </a:pPr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Stacy et al (2004): children who viewed more alcohol ads in 7</a:t>
            </a:r>
            <a:r>
              <a:rPr lang="en-US" sz="1800" baseline="30000" dirty="0">
                <a:latin typeface="Calibri" charset="0"/>
                <a:ea typeface="ＭＳ Ｐゴシック" charset="0"/>
                <a:cs typeface="ＭＳ Ｐゴシック" charset="0"/>
              </a:rPr>
              <a:t>th</a:t>
            </a:r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 grade more likely to drink alcohol in the 8</a:t>
            </a:r>
            <a:r>
              <a:rPr lang="en-US" sz="1800" baseline="30000" dirty="0">
                <a:latin typeface="Calibri" charset="0"/>
                <a:ea typeface="ＭＳ Ｐゴシック" charset="0"/>
                <a:cs typeface="ＭＳ Ｐゴシック" charset="0"/>
              </a:rPr>
              <a:t>th</a:t>
            </a:r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 grade</a:t>
            </a:r>
          </a:p>
          <a:p>
            <a:pPr eaLnBrk="1" hangingPunct="1">
              <a:spcAft>
                <a:spcPct val="20000"/>
              </a:spcAft>
            </a:pPr>
            <a:r>
              <a:rPr lang="en-US" sz="1800" dirty="0" err="1">
                <a:latin typeface="Calibri" charset="0"/>
                <a:ea typeface="ＭＳ Ｐゴシック" charset="0"/>
                <a:cs typeface="ＭＳ Ｐゴシック" charset="0"/>
              </a:rPr>
              <a:t>Ellickson</a:t>
            </a:r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 et al (2005): exposure to magazine alcohol advertising in 7</a:t>
            </a:r>
            <a:r>
              <a:rPr lang="en-US" sz="1800" baseline="30000" dirty="0">
                <a:latin typeface="Calibri" charset="0"/>
                <a:ea typeface="ＭＳ Ｐゴシック" charset="0"/>
                <a:cs typeface="ＭＳ Ｐゴシック" charset="0"/>
              </a:rPr>
              <a:t>th</a:t>
            </a:r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 grade predicted frequency of drinking in 9</a:t>
            </a:r>
            <a:r>
              <a:rPr lang="en-US" sz="1800" baseline="30000" dirty="0">
                <a:latin typeface="Calibri" charset="0"/>
                <a:ea typeface="ＭＳ Ｐゴシック" charset="0"/>
                <a:cs typeface="ＭＳ Ｐゴシック" charset="0"/>
              </a:rPr>
              <a:t>th</a:t>
            </a:r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 grade</a:t>
            </a:r>
          </a:p>
          <a:p>
            <a:endParaRPr lang="en-US" u="sng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5" descr="champagne a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296" y="1524000"/>
            <a:ext cx="1480699" cy="2074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3" descr="Marie Claire_Dec20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656" y="4027714"/>
            <a:ext cx="1695228" cy="2220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8743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323849" y="652689"/>
            <a:ext cx="8457293" cy="4484688"/>
          </a:xfrm>
        </p:spPr>
        <p:txBody>
          <a:bodyPr>
            <a:normAutofit lnSpcReduction="10000"/>
          </a:bodyPr>
          <a:lstStyle/>
          <a:p>
            <a:pPr eaLnBrk="1" hangingPunct="1">
              <a:spcAft>
                <a:spcPts val="1038"/>
              </a:spcAft>
              <a:buFont typeface="Arial" charset="0"/>
              <a:buNone/>
            </a:pPr>
            <a:r>
              <a:rPr lang="en-US" sz="1800" b="1" i="1" dirty="0" smtClean="0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  <a:t>Australian </a:t>
            </a:r>
            <a:r>
              <a:rPr lang="en-US" sz="1800" b="1" i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  <a:t>research </a:t>
            </a:r>
            <a:r>
              <a:rPr lang="en-US" sz="1800" i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  <a:t>(Jones &amp; Magee 2011)</a:t>
            </a:r>
            <a:endParaRPr lang="en-US" sz="1800" b="1" i="1" dirty="0">
              <a:solidFill>
                <a:srgbClr val="00009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Survey of 1,113 NSW adolescents aged 12-17 years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After controlling for </a:t>
            </a:r>
            <a:r>
              <a:rPr lang="en-AU" sz="2000" dirty="0">
                <a:latin typeface="Calibri" charset="0"/>
                <a:ea typeface="ＭＳ Ｐゴシック" charset="0"/>
                <a:cs typeface="ＭＳ Ｐゴシック" charset="0"/>
              </a:rPr>
              <a:t>age, gender, mother’s drinking, father’s drinking, country of birth, and religion:</a:t>
            </a:r>
          </a:p>
          <a:p>
            <a:pPr lvl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AU" sz="1600" dirty="0">
                <a:latin typeface="Calibri" charset="0"/>
                <a:ea typeface="ＭＳ Ｐゴシック" charset="0"/>
                <a:cs typeface="ＭＳ Ｐゴシック" charset="0"/>
              </a:rPr>
              <a:t>Initiation of drinking was associated with exposure to alcohol </a:t>
            </a:r>
            <a:r>
              <a:rPr lang="en-AU" sz="1600" dirty="0" smtClean="0">
                <a:latin typeface="Calibri" charset="0"/>
                <a:ea typeface="ＭＳ Ｐゴシック" charset="0"/>
                <a:cs typeface="ＭＳ Ｐゴシック" charset="0"/>
              </a:rPr>
              <a:t>advertising:</a:t>
            </a:r>
          </a:p>
          <a:p>
            <a:pPr lvl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AU" sz="1600" dirty="0" smtClean="0">
                <a:latin typeface="Calibri" charset="0"/>
                <a:ea typeface="ＭＳ Ｐゴシック" charset="0"/>
                <a:cs typeface="ＭＳ Ｐゴシック" charset="0"/>
              </a:rPr>
              <a:t>in </a:t>
            </a:r>
            <a:r>
              <a:rPr lang="en-AU" sz="1600" dirty="0">
                <a:latin typeface="Calibri" charset="0"/>
                <a:ea typeface="ＭＳ Ｐゴシック" charset="0"/>
                <a:cs typeface="ＭＳ Ｐゴシック" charset="0"/>
              </a:rPr>
              <a:t>magazines (AOR=</a:t>
            </a:r>
            <a:r>
              <a:rPr lang="en-AU" sz="16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Times New Roman" charset="0"/>
              </a:rPr>
              <a:t>1.69); </a:t>
            </a:r>
            <a:endParaRPr lang="en-AU" sz="1600" dirty="0" smtClean="0">
              <a:solidFill>
                <a:srgbClr val="000000"/>
              </a:solidFill>
              <a:latin typeface="Calibri" charset="0"/>
              <a:ea typeface="ＭＳ Ｐゴシック" charset="0"/>
              <a:cs typeface="Times New Roman" charset="0"/>
            </a:endParaRPr>
          </a:p>
          <a:p>
            <a:pPr lvl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AU" sz="1600" dirty="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Times New Roman" charset="0"/>
              </a:rPr>
              <a:t>in </a:t>
            </a:r>
            <a:r>
              <a:rPr lang="en-AU" sz="1600" dirty="0" err="1">
                <a:solidFill>
                  <a:srgbClr val="000000"/>
                </a:solidFill>
                <a:latin typeface="Calibri" charset="0"/>
                <a:ea typeface="ＭＳ Ｐゴシック" charset="0"/>
                <a:cs typeface="Times New Roman" charset="0"/>
              </a:rPr>
              <a:t>bottleshops</a:t>
            </a:r>
            <a:r>
              <a:rPr lang="en-AU" sz="16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Times New Roman" charset="0"/>
              </a:rPr>
              <a:t> and bars (AOR=1.49); and </a:t>
            </a:r>
            <a:endParaRPr lang="en-AU" sz="1600" dirty="0" smtClean="0">
              <a:solidFill>
                <a:srgbClr val="000000"/>
              </a:solidFill>
              <a:latin typeface="Calibri" charset="0"/>
              <a:ea typeface="ＭＳ Ｐゴシック" charset="0"/>
              <a:cs typeface="Times New Roman" charset="0"/>
            </a:endParaRPr>
          </a:p>
          <a:p>
            <a:pPr lvl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AU" sz="1600" dirty="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Times New Roman" charset="0"/>
              </a:rPr>
              <a:t>on </a:t>
            </a:r>
            <a:r>
              <a:rPr lang="en-AU" sz="16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Times New Roman" charset="0"/>
              </a:rPr>
              <a:t>promotional items (AOR=1.36)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AU" sz="20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Times New Roman" charset="0"/>
              </a:rPr>
              <a:t>Recent drinking was significantly associated with </a:t>
            </a:r>
            <a:r>
              <a:rPr lang="en-AU" sz="2000" dirty="0">
                <a:latin typeface="Calibri" charset="0"/>
                <a:ea typeface="ＭＳ Ｐゴシック" charset="0"/>
                <a:cs typeface="ＭＳ Ｐゴシック" charset="0"/>
              </a:rPr>
              <a:t>exposure to alcohol </a:t>
            </a:r>
            <a:r>
              <a:rPr lang="en-AU" sz="2000" dirty="0" smtClean="0">
                <a:latin typeface="Calibri" charset="0"/>
                <a:ea typeface="ＭＳ Ｐゴシック" charset="0"/>
                <a:cs typeface="ＭＳ Ｐゴシック" charset="0"/>
              </a:rPr>
              <a:t>advertising: </a:t>
            </a:r>
          </a:p>
          <a:p>
            <a:pPr lvl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AU" sz="1600" dirty="0" smtClean="0">
                <a:latin typeface="Calibri" charset="0"/>
                <a:ea typeface="ＭＳ Ｐゴシック" charset="0"/>
                <a:cs typeface="ＭＳ Ｐゴシック" charset="0"/>
              </a:rPr>
              <a:t>in </a:t>
            </a:r>
            <a:r>
              <a:rPr lang="en-AU" sz="1600" dirty="0">
                <a:latin typeface="Calibri" charset="0"/>
                <a:ea typeface="ＭＳ Ｐゴシック" charset="0"/>
                <a:cs typeface="ＭＳ Ｐゴシック" charset="0"/>
              </a:rPr>
              <a:t>magazines (AOR=</a:t>
            </a:r>
            <a:r>
              <a:rPr lang="en-AU" sz="16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Times New Roman" charset="0"/>
              </a:rPr>
              <a:t>1.54); </a:t>
            </a:r>
            <a:endParaRPr lang="en-AU" sz="1600" dirty="0" smtClean="0">
              <a:solidFill>
                <a:srgbClr val="000000"/>
              </a:solidFill>
              <a:latin typeface="Calibri" charset="0"/>
              <a:ea typeface="ＭＳ Ｐゴシック" charset="0"/>
              <a:cs typeface="Times New Roman" charset="0"/>
            </a:endParaRPr>
          </a:p>
          <a:p>
            <a:pPr lvl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AU" sz="1600" dirty="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Times New Roman" charset="0"/>
              </a:rPr>
              <a:t>on </a:t>
            </a:r>
            <a:r>
              <a:rPr lang="en-AU" sz="16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Times New Roman" charset="0"/>
              </a:rPr>
              <a:t>the Internet (AOR=1.36); </a:t>
            </a:r>
            <a:endParaRPr lang="en-AU" sz="1600" dirty="0" smtClean="0">
              <a:solidFill>
                <a:srgbClr val="000000"/>
              </a:solidFill>
              <a:latin typeface="Calibri" charset="0"/>
              <a:ea typeface="ＭＳ Ｐゴシック" charset="0"/>
              <a:cs typeface="Times New Roman" charset="0"/>
            </a:endParaRPr>
          </a:p>
          <a:p>
            <a:pPr lvl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AU" sz="1600" dirty="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Times New Roman" charset="0"/>
              </a:rPr>
              <a:t>and </a:t>
            </a:r>
            <a:r>
              <a:rPr lang="en-AU" sz="16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Times New Roman" charset="0"/>
              </a:rPr>
              <a:t>in bars (AOR=1.44)</a:t>
            </a:r>
          </a:p>
          <a:p>
            <a:pPr eaLnBrk="1" hangingPunct="1">
              <a:spcAft>
                <a:spcPts val="1038"/>
              </a:spcAft>
            </a:pPr>
            <a:endParaRPr lang="en-US" sz="18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18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16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Aft>
                <a:spcPts val="1075"/>
              </a:spcAft>
            </a:pPr>
            <a:endParaRPr lang="en-US" sz="18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spcAft>
                <a:spcPts val="1075"/>
              </a:spcAft>
            </a:pPr>
            <a:endParaRPr lang="en-US" sz="2000" u="sng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osmopolitan_March20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380" y="4172857"/>
            <a:ext cx="1738762" cy="2453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5985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76275" y="1073150"/>
            <a:ext cx="7772400" cy="1470025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Alcohol marketing in Australia:</a:t>
            </a:r>
            <a:br>
              <a:rPr lang="en-US" sz="4000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4000" u="sng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products and packaging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7412" name="Picture 4" descr="Vodka-Cruiser-Bott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2454275"/>
            <a:ext cx="617537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4" descr="85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763" y="3589338"/>
            <a:ext cx="1793875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38" y="3251200"/>
            <a:ext cx="1528762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4" descr="Alcopop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00" y="3589338"/>
            <a:ext cx="2173288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5934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35403" y="234270"/>
            <a:ext cx="5915025" cy="684212"/>
          </a:xfrm>
        </p:spPr>
        <p:txBody>
          <a:bodyPr/>
          <a:lstStyle/>
          <a:p>
            <a:pPr eaLnBrk="1" hangingPunct="1">
              <a:spcBef>
                <a:spcPts val="600"/>
              </a:spcBef>
            </a:pPr>
            <a:r>
              <a:rPr lang="en-US" sz="2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  <a:t>RTDs – strength/</a:t>
            </a:r>
            <a:r>
              <a:rPr lang="en-US" sz="2400" b="1" dirty="0" err="1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  <a:t>labelling</a:t>
            </a:r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/>
            </a:r>
            <a:b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1600" i="1" dirty="0">
                <a:latin typeface="Calibri" charset="0"/>
                <a:ea typeface="ＭＳ Ｐゴシック" charset="0"/>
                <a:cs typeface="ＭＳ Ｐゴシック" charset="0"/>
              </a:rPr>
              <a:t>[Jones &amp; Gregory, 2009]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2830" y="1238581"/>
            <a:ext cx="8636455" cy="4160837"/>
          </a:xfrm>
        </p:spPr>
        <p:txBody>
          <a:bodyPr/>
          <a:lstStyle/>
          <a:p>
            <a:pPr eaLnBrk="1" hangingPunct="1">
              <a:spcAft>
                <a:spcPts val="1038"/>
              </a:spcAft>
            </a:pPr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In response to </a:t>
            </a:r>
            <a:r>
              <a:rPr lang="en-US" sz="1800" dirty="0" smtClean="0">
                <a:latin typeface="Calibri" charset="0"/>
                <a:ea typeface="ＭＳ Ｐゴシック" charset="0"/>
                <a:cs typeface="ＭＳ Ｐゴシック" charset="0"/>
              </a:rPr>
              <a:t>concerns </a:t>
            </a:r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about excessive alcohol consumption, alcohol industry voluntarily introducing new standard drink logos</a:t>
            </a:r>
          </a:p>
          <a:p>
            <a:pPr eaLnBrk="1" hangingPunct="1">
              <a:spcAft>
                <a:spcPts val="1038"/>
              </a:spcAft>
            </a:pPr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This </a:t>
            </a:r>
            <a:r>
              <a:rPr lang="en-US" sz="1800" dirty="0" err="1">
                <a:latin typeface="Calibri" charset="0"/>
                <a:ea typeface="ＭＳ Ｐゴシック" charset="0"/>
                <a:cs typeface="ＭＳ Ｐゴシック" charset="0"/>
              </a:rPr>
              <a:t>labelling</a:t>
            </a:r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 change dampened the debate as to whether there should be limits on the alcohol content of standard drinks</a:t>
            </a:r>
            <a:r>
              <a:rPr lang="en-AU" sz="18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  <a:p>
            <a:pPr eaLnBrk="1" hangingPunct="1">
              <a:spcAft>
                <a:spcPts val="1038"/>
              </a:spcAft>
            </a:pPr>
            <a:r>
              <a:rPr lang="en-AU" sz="1800" dirty="0">
                <a:latin typeface="Calibri" charset="0"/>
                <a:ea typeface="ＭＳ Ｐゴシック" charset="0"/>
                <a:cs typeface="ＭＳ Ｐゴシック" charset="0"/>
              </a:rPr>
              <a:t>We found young people:</a:t>
            </a:r>
          </a:p>
          <a:p>
            <a:pPr lvl="1" eaLnBrk="1" hangingPunct="1">
              <a:spcAft>
                <a:spcPts val="1038"/>
              </a:spcAft>
            </a:pPr>
            <a:r>
              <a:rPr lang="en-AU" sz="1600" dirty="0">
                <a:latin typeface="Calibri" charset="0"/>
                <a:ea typeface="ＭＳ Ｐゴシック" charset="0"/>
              </a:rPr>
              <a:t>had good knowledge of standard drinks &amp; high awareness of standard drink labelling</a:t>
            </a:r>
          </a:p>
          <a:p>
            <a:pPr lvl="1" eaLnBrk="1" hangingPunct="1">
              <a:spcAft>
                <a:spcPts val="1038"/>
              </a:spcAft>
            </a:pPr>
            <a:r>
              <a:rPr lang="en-AU" sz="1600" dirty="0">
                <a:latin typeface="Calibri" charset="0"/>
                <a:ea typeface="ＭＳ Ｐゴシック" charset="0"/>
              </a:rPr>
              <a:t>used this information to increase or even maximize consumption, and get better ‘value for money’</a:t>
            </a:r>
          </a:p>
          <a:p>
            <a:pPr eaLnBrk="1" hangingPunct="1">
              <a:spcAft>
                <a:spcPts val="438"/>
              </a:spcAft>
            </a:pPr>
            <a:endParaRPr lang="en-AU" sz="18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4873904" y="4204079"/>
            <a:ext cx="3574085" cy="959482"/>
          </a:xfrm>
          <a:prstGeom prst="wedgeRoundRectCallout">
            <a:avLst>
              <a:gd name="adj1" fmla="val -56057"/>
              <a:gd name="adj2" fmla="val -33796"/>
              <a:gd name="adj3" fmla="val 16667"/>
            </a:avLst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038"/>
              </a:spcAft>
            </a:pPr>
            <a:r>
              <a:rPr lang="en-AU" sz="1600" i="1" dirty="0">
                <a:solidFill>
                  <a:srgbClr val="000000"/>
                </a:solidFill>
                <a:latin typeface="Calibri" charset="0"/>
              </a:rPr>
              <a:t>You don’t have to drink as much liquid and stuff.  You’re getting drunk but you don’t have to drink a huge quantity.</a:t>
            </a:r>
            <a:r>
              <a:rPr lang="en-AU" sz="1800" i="1" dirty="0">
                <a:solidFill>
                  <a:srgbClr val="000000"/>
                </a:solidFill>
                <a:latin typeface="Calibri" charset="0"/>
              </a:rPr>
              <a:t> </a:t>
            </a:r>
          </a:p>
          <a:p>
            <a:pPr eaLnBrk="1" hangingPunct="1"/>
            <a:endParaRPr lang="en-US" sz="18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905390" y="4393671"/>
            <a:ext cx="3762826" cy="986716"/>
          </a:xfrm>
          <a:prstGeom prst="wedgeRoundRectCallout">
            <a:avLst>
              <a:gd name="adj1" fmla="val -54402"/>
              <a:gd name="adj2" fmla="val -9104"/>
              <a:gd name="adj3" fmla="val 16667"/>
            </a:avLst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038"/>
              </a:spcAft>
            </a:pPr>
            <a:r>
              <a:rPr lang="en-AU" sz="1600" i="1" dirty="0">
                <a:solidFill>
                  <a:srgbClr val="000000"/>
                </a:solidFill>
                <a:latin typeface="Calibri" charset="0"/>
              </a:rPr>
              <a:t>It’s useful when you’re drinking because you look at the amount of standard drinks and you divide it by the dollar. </a:t>
            </a:r>
          </a:p>
          <a:p>
            <a:pPr eaLnBrk="1" hangingPunct="1"/>
            <a:endParaRPr lang="en-US" sz="1800" dirty="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579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41061" y="127001"/>
            <a:ext cx="6344104" cy="684212"/>
          </a:xfrm>
        </p:spPr>
        <p:txBody>
          <a:bodyPr/>
          <a:lstStyle/>
          <a:p>
            <a:pPr eaLnBrk="1" hangingPunct="1"/>
            <a:r>
              <a:rPr lang="en-US" sz="2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  <a:t>Alcohol energy drinks</a:t>
            </a:r>
            <a:br>
              <a:rPr lang="en-US" sz="2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1400" i="1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[Jones, Barrie &amp; Berry, 2011; Jones, 2011]</a:t>
            </a:r>
            <a:endParaRPr lang="en-US" sz="1600" i="1" dirty="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1061" y="1152525"/>
            <a:ext cx="7521575" cy="3925888"/>
          </a:xfrm>
        </p:spPr>
        <p:txBody>
          <a:bodyPr>
            <a:normAutofit/>
          </a:bodyPr>
          <a:lstStyle/>
          <a:p>
            <a:pPr eaLnBrk="1" hangingPunct="1">
              <a:spcAft>
                <a:spcPct val="20000"/>
              </a:spcAft>
            </a:pPr>
            <a:r>
              <a:rPr lang="en-AU" sz="1800" dirty="0">
                <a:latin typeface="Calibri" charset="0"/>
                <a:ea typeface="ＭＳ Ｐゴシック" charset="0"/>
                <a:cs typeface="ＭＳ Ｐゴシック" charset="0"/>
              </a:rPr>
              <a:t>Alcohol-energy drinks (AEDs) combine alcohol, soft drinks, and ingredients such as caffeine and </a:t>
            </a:r>
            <a:r>
              <a:rPr lang="en-AU" sz="1800" dirty="0" err="1" smtClean="0">
                <a:latin typeface="Calibri" charset="0"/>
                <a:ea typeface="ＭＳ Ｐゴシック" charset="0"/>
                <a:cs typeface="ＭＳ Ｐゴシック" charset="0"/>
              </a:rPr>
              <a:t>guarana</a:t>
            </a:r>
            <a:endParaRPr lang="en-AU" sz="18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Aft>
                <a:spcPct val="20000"/>
              </a:spcAft>
            </a:pPr>
            <a:r>
              <a:rPr lang="en-AU" sz="1800" dirty="0" smtClean="0">
                <a:latin typeface="Calibri" charset="0"/>
                <a:ea typeface="ＭＳ Ｐゴシック" charset="0"/>
                <a:cs typeface="ＭＳ Ｐゴシック" charset="0"/>
              </a:rPr>
              <a:t>AEDs are sold for approximately the same price as non-alcoholic energy drinks and are packaged to look like common soft drinks</a:t>
            </a:r>
          </a:p>
          <a:p>
            <a:pPr eaLnBrk="1" hangingPunct="1">
              <a:spcAft>
                <a:spcPct val="20000"/>
              </a:spcAft>
            </a:pPr>
            <a:endParaRPr lang="en-AU" sz="18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spcAft>
                <a:spcPct val="20000"/>
              </a:spcAft>
              <a:buNone/>
            </a:pPr>
            <a:r>
              <a:rPr lang="en-AU" sz="2000" dirty="0" smtClean="0">
                <a:latin typeface="Calibri" charset="0"/>
                <a:ea typeface="ＭＳ Ｐゴシック" charset="0"/>
                <a:cs typeface="ＭＳ Ｐゴシック" charset="0"/>
              </a:rPr>
              <a:t>Survey of 1,263 </a:t>
            </a:r>
            <a:r>
              <a:rPr lang="en-AU" sz="2000" dirty="0">
                <a:latin typeface="Calibri" charset="0"/>
                <a:ea typeface="ＭＳ Ｐゴシック" charset="0"/>
                <a:cs typeface="ＭＳ Ｐゴシック" charset="0"/>
              </a:rPr>
              <a:t>12-17 year </a:t>
            </a:r>
            <a:r>
              <a:rPr lang="en-AU" sz="2000" dirty="0" smtClean="0">
                <a:latin typeface="Calibri" charset="0"/>
                <a:ea typeface="ＭＳ Ｐゴシック" charset="0"/>
                <a:cs typeface="ＭＳ Ｐゴシック" charset="0"/>
              </a:rPr>
              <a:t>olds:</a:t>
            </a:r>
          </a:p>
          <a:p>
            <a:pPr>
              <a:spcAft>
                <a:spcPct val="20000"/>
              </a:spcAft>
            </a:pPr>
            <a:r>
              <a:rPr lang="en-US" altLang="ja-JP" sz="1800" dirty="0" smtClean="0">
                <a:latin typeface="Calibri" charset="0"/>
                <a:ea typeface="ＭＳ Ｐゴシック" charset="0"/>
                <a:cs typeface="ＭＳ Ｐゴシック" charset="0"/>
              </a:rPr>
              <a:t>38% </a:t>
            </a:r>
            <a:r>
              <a:rPr lang="en-US" altLang="ja-JP" sz="1800" dirty="0">
                <a:latin typeface="Calibri" charset="0"/>
                <a:ea typeface="ＭＳ Ｐゴシック" charset="0"/>
                <a:cs typeface="ＭＳ Ｐゴシック" charset="0"/>
              </a:rPr>
              <a:t>said they were more likely to choose a product that included energy drinks </a:t>
            </a:r>
          </a:p>
          <a:p>
            <a:pPr>
              <a:spcAft>
                <a:spcPct val="20000"/>
              </a:spcAft>
            </a:pPr>
            <a:r>
              <a:rPr lang="en-AU" sz="1800" dirty="0" smtClean="0">
                <a:latin typeface="Calibri" charset="0"/>
                <a:ea typeface="ＭＳ Ｐゴシック" charset="0"/>
                <a:cs typeface="ＭＳ Ｐゴシック" charset="0"/>
              </a:rPr>
              <a:t>43% </a:t>
            </a:r>
            <a:r>
              <a:rPr lang="en-AU" sz="1800" dirty="0">
                <a:latin typeface="Calibri" charset="0"/>
                <a:ea typeface="ＭＳ Ｐゴシック" charset="0"/>
                <a:cs typeface="ＭＳ Ｐゴシック" charset="0"/>
              </a:rPr>
              <a:t>said they would be more likely to purchase a product if it looked similar to a soft drink (females more than males, and 12-14yo more than 15-17yo)</a:t>
            </a:r>
          </a:p>
          <a:p>
            <a:pPr eaLnBrk="1" hangingPunct="1">
              <a:spcAft>
                <a:spcPct val="20000"/>
              </a:spcAft>
            </a:pPr>
            <a:endParaRPr lang="en-AU" sz="18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Aft>
                <a:spcPct val="20000"/>
              </a:spcAft>
            </a:pPr>
            <a:endParaRPr lang="en-AU" sz="18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Aft>
                <a:spcPct val="20000"/>
              </a:spcAft>
            </a:pPr>
            <a:endParaRPr lang="en-US" sz="18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Picture 4" descr="IMGP08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193" y="3339420"/>
            <a:ext cx="1373188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IMGP087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418" y="1313656"/>
            <a:ext cx="1350963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ular Callout 8"/>
          <p:cNvSpPr/>
          <p:nvPr/>
        </p:nvSpPr>
        <p:spPr>
          <a:xfrm>
            <a:off x="309431" y="5327178"/>
            <a:ext cx="3609426" cy="968393"/>
          </a:xfrm>
          <a:prstGeom prst="wedgeRoundRectCallout">
            <a:avLst>
              <a:gd name="adj1" fmla="val 60558"/>
              <a:gd name="adj2" fmla="val -52531"/>
              <a:gd name="adj3" fmla="val 16667"/>
            </a:avLst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ct val="20000"/>
              </a:spcAft>
            </a:pPr>
            <a:r>
              <a:rPr lang="ja-JP" altLang="en-US" sz="1600" dirty="0">
                <a:solidFill>
                  <a:srgbClr val="000000"/>
                </a:solidFill>
                <a:latin typeface="Calibri" charset="0"/>
              </a:rPr>
              <a:t>“</a:t>
            </a:r>
            <a:r>
              <a:rPr lang="en-US" sz="1600" dirty="0">
                <a:solidFill>
                  <a:srgbClr val="000000"/>
                </a:solidFill>
                <a:latin typeface="Calibri" charset="0"/>
              </a:rPr>
              <a:t>y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ou don</a:t>
            </a:r>
            <a:r>
              <a:rPr lang="ja-JP" altLang="en-US" sz="1600" i="1" dirty="0">
                <a:solidFill>
                  <a:srgbClr val="000000"/>
                </a:solidFill>
                <a:latin typeface="Calibri" charset="0"/>
              </a:rPr>
              <a:t>’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t get as tired…It</a:t>
            </a:r>
            <a:r>
              <a:rPr lang="ja-JP" altLang="en-US" sz="1600" i="1" dirty="0">
                <a:solidFill>
                  <a:srgbClr val="000000"/>
                </a:solidFill>
                <a:latin typeface="Calibri" charset="0"/>
              </a:rPr>
              <a:t>’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s like coke really…like fizzy vodka</a:t>
            </a:r>
            <a:r>
              <a:rPr lang="ja-JP" altLang="en-US" sz="1600" i="1" dirty="0">
                <a:solidFill>
                  <a:srgbClr val="000000"/>
                </a:solidFill>
                <a:latin typeface="Calibri" charset="0"/>
              </a:rPr>
              <a:t>”</a:t>
            </a:r>
            <a:r>
              <a:rPr lang="en-US" sz="1600" dirty="0">
                <a:solidFill>
                  <a:srgbClr val="000000"/>
                </a:solidFill>
                <a:latin typeface="Calibri" charset="0"/>
              </a:rPr>
              <a:t> </a:t>
            </a:r>
            <a:endParaRPr lang="en-US" sz="1600" dirty="0" smtClean="0">
              <a:solidFill>
                <a:srgbClr val="000000"/>
              </a:solidFill>
              <a:latin typeface="Calibri" charset="0"/>
            </a:endParaRPr>
          </a:p>
          <a:p>
            <a:pPr eaLnBrk="1" hangingPunct="1">
              <a:spcAft>
                <a:spcPct val="20000"/>
              </a:spcAft>
            </a:pPr>
            <a:r>
              <a:rPr lang="en-US" sz="1600" dirty="0" smtClean="0">
                <a:solidFill>
                  <a:srgbClr val="000000"/>
                </a:solidFill>
                <a:latin typeface="Calibri" charset="0"/>
              </a:rPr>
              <a:t>(</a:t>
            </a:r>
            <a:r>
              <a:rPr lang="en-US" sz="1600" dirty="0">
                <a:solidFill>
                  <a:srgbClr val="000000"/>
                </a:solidFill>
                <a:latin typeface="Calibri" charset="0"/>
              </a:rPr>
              <a:t>Male, 15-17, Sydney)</a:t>
            </a:r>
            <a:endParaRPr lang="en-US" sz="18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4572000" y="5550921"/>
            <a:ext cx="4320382" cy="945015"/>
          </a:xfrm>
          <a:prstGeom prst="wedgeRoundRectCallout">
            <a:avLst>
              <a:gd name="adj1" fmla="val -56057"/>
              <a:gd name="adj2" fmla="val -33796"/>
              <a:gd name="adj3" fmla="val 16667"/>
            </a:avLst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ct val="20000"/>
              </a:spcAft>
            </a:pPr>
            <a:r>
              <a:rPr lang="ja-JP" altLang="en-US" sz="1600" i="1" dirty="0">
                <a:solidFill>
                  <a:srgbClr val="000000"/>
                </a:solidFill>
                <a:latin typeface="Calibri" charset="0"/>
              </a:rPr>
              <a:t>“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You pick it up thinking it</a:t>
            </a:r>
            <a:r>
              <a:rPr lang="ja-JP" altLang="en-US" sz="1600" i="1" dirty="0">
                <a:solidFill>
                  <a:srgbClr val="000000"/>
                </a:solidFill>
                <a:latin typeface="Calibri" charset="0"/>
              </a:rPr>
              <a:t>’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s a Red Bull. </a:t>
            </a:r>
            <a:r>
              <a:rPr lang="en-US" sz="1600" i="1" dirty="0" err="1" smtClean="0">
                <a:solidFill>
                  <a:srgbClr val="000000"/>
                </a:solidFill>
                <a:latin typeface="Calibri" charset="0"/>
              </a:rPr>
              <a:t>Wouldn</a:t>
            </a:r>
            <a:r>
              <a:rPr lang="en-AU" sz="1600" i="1" dirty="0" smtClean="0">
                <a:solidFill>
                  <a:srgbClr val="000000"/>
                </a:solidFill>
                <a:latin typeface="Calibri" charset="0"/>
              </a:rPr>
              <a:t>’</a:t>
            </a:r>
            <a:r>
              <a:rPr lang="en-US" sz="1600" i="1" dirty="0" smtClean="0">
                <a:solidFill>
                  <a:srgbClr val="000000"/>
                </a:solidFill>
                <a:latin typeface="Calibri" charset="0"/>
              </a:rPr>
              <a:t>t 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know it had alcohol in it until you read </a:t>
            </a:r>
            <a:r>
              <a:rPr lang="en-US" sz="1600" i="1" dirty="0" smtClean="0">
                <a:solidFill>
                  <a:srgbClr val="000000"/>
                </a:solidFill>
                <a:latin typeface="Calibri" charset="0"/>
              </a:rPr>
              <a:t>the can</a:t>
            </a:r>
            <a:r>
              <a:rPr lang="ja-JP" altLang="en-US" sz="1600" i="1" dirty="0">
                <a:solidFill>
                  <a:srgbClr val="000000"/>
                </a:solidFill>
                <a:latin typeface="Calibri" charset="0"/>
              </a:rPr>
              <a:t>”</a:t>
            </a:r>
            <a:r>
              <a:rPr lang="en-US" sz="1600" dirty="0">
                <a:solidFill>
                  <a:srgbClr val="000000"/>
                </a:solidFill>
                <a:latin typeface="Calibri" charset="0"/>
              </a:rPr>
              <a:t> </a:t>
            </a:r>
            <a:endParaRPr lang="en-US" sz="1600" dirty="0" smtClean="0">
              <a:solidFill>
                <a:srgbClr val="000000"/>
              </a:solidFill>
              <a:latin typeface="Calibri" charset="0"/>
            </a:endParaRPr>
          </a:p>
          <a:p>
            <a:pPr eaLnBrk="1" hangingPunct="1">
              <a:spcAft>
                <a:spcPct val="20000"/>
              </a:spcAft>
            </a:pPr>
            <a:r>
              <a:rPr lang="en-US" sz="1600" dirty="0" smtClean="0">
                <a:solidFill>
                  <a:srgbClr val="000000"/>
                </a:solidFill>
                <a:latin typeface="Calibri" charset="0"/>
              </a:rPr>
              <a:t>(</a:t>
            </a:r>
            <a:r>
              <a:rPr lang="en-US" sz="1600" dirty="0">
                <a:solidFill>
                  <a:srgbClr val="000000"/>
                </a:solidFill>
                <a:latin typeface="Calibri" charset="0"/>
              </a:rPr>
              <a:t>Female, 12-14, Sydney)</a:t>
            </a:r>
            <a:endParaRPr lang="en-US" sz="1800" dirty="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137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672943" cy="1143000"/>
          </a:xfrm>
        </p:spPr>
        <p:txBody>
          <a:bodyPr/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“Healthy” alcohol products</a:t>
            </a:r>
            <a:endParaRPr lang="en-US" sz="2400" b="1" dirty="0">
              <a:solidFill>
                <a:srgbClr val="000090"/>
              </a:solidFill>
            </a:endParaRPr>
          </a:p>
        </p:txBody>
      </p:sp>
      <p:pic>
        <p:nvPicPr>
          <p:cNvPr id="4" name="Picture 2" descr="Screen shot 2013-11-19 at 11.30.1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15" y="1610518"/>
            <a:ext cx="2670175" cy="377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3668940" y="3372643"/>
            <a:ext cx="1687512" cy="762000"/>
          </a:xfrm>
          <a:prstGeom prst="wedgeRoundRectCallout">
            <a:avLst>
              <a:gd name="adj1" fmla="val -192014"/>
              <a:gd name="adj2" fmla="val 73333"/>
              <a:gd name="adj3" fmla="val 16667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dirty="0"/>
              <a:t>“Lower carbohydrate”</a:t>
            </a:r>
          </a:p>
        </p:txBody>
      </p:sp>
      <p:pic>
        <p:nvPicPr>
          <p:cNvPr id="6" name="Content Placeholder 3" descr="Screen shot 2013-11-18 at 5.47.2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" b="557"/>
          <a:stretch>
            <a:fillRect/>
          </a:stretch>
        </p:blipFill>
        <p:spPr>
          <a:xfrm>
            <a:off x="6066367" y="1862666"/>
            <a:ext cx="2810253" cy="368988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5134504" y="5839883"/>
            <a:ext cx="2219325" cy="742950"/>
          </a:xfrm>
          <a:prstGeom prst="wedgeRoundRectCallout">
            <a:avLst>
              <a:gd name="adj1" fmla="val 59967"/>
              <a:gd name="adj2" fmla="val -103373"/>
              <a:gd name="adj3" fmla="val 16667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dirty="0"/>
              <a:t>“Fewer than 100 calories”</a:t>
            </a:r>
          </a:p>
        </p:txBody>
      </p:sp>
    </p:spTree>
    <p:extLst>
      <p:ext uri="{BB962C8B-B14F-4D97-AF65-F5344CB8AC3E}">
        <p14:creationId xmlns:p14="http://schemas.microsoft.com/office/powerpoint/2010/main" val="3944888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76275" y="1073150"/>
            <a:ext cx="7772400" cy="1470025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Alcohol marketing in Australia:</a:t>
            </a:r>
            <a:br>
              <a:rPr lang="en-US" sz="4000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4000" u="sng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price</a:t>
            </a:r>
            <a:endParaRPr lang="en-US" sz="4000" u="sng" dirty="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Picture 7" descr="IMG_0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908" y="3345136"/>
            <a:ext cx="1848984" cy="13846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58" y="2943536"/>
            <a:ext cx="2308225" cy="1518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0778" y="3649215"/>
            <a:ext cx="2933606" cy="204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511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UWA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UWA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6288AADD940648B4C943072EDC31D8" ma:contentTypeVersion="0" ma:contentTypeDescription="Create a new document." ma:contentTypeScope="" ma:versionID="a80fc55842903e8ebfe30b88955f52d5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E496883-C7EF-4B44-B881-1A9BDA8BD6FE}">
  <ds:schemaRefs>
    <ds:schemaRef ds:uri="http://purl.org/dc/terms/"/>
    <ds:schemaRef ds:uri="http://purl.org/dc/elements/1.1/"/>
    <ds:schemaRef ds:uri="http://purl.org/dc/dcmitype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17916820-FD9A-4238-9A81-6CE37CAF67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D444A67D-375F-4564-A31E-72CFC1717B1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3537</TotalTime>
  <Words>1264</Words>
  <Application>Microsoft Office PowerPoint</Application>
  <PresentationFormat>On-screen Show (4:3)</PresentationFormat>
  <Paragraphs>145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MS PGothic</vt:lpstr>
      <vt:lpstr>Arial</vt:lpstr>
      <vt:lpstr>Calibri</vt:lpstr>
      <vt:lpstr>Times New Roman</vt:lpstr>
      <vt:lpstr>Office Theme</vt:lpstr>
      <vt:lpstr>Alcohol marketing in Australia  Prof Sandra C Jones  Director, Centre for Health and Social Research (CHaSR) </vt:lpstr>
      <vt:lpstr>Marketing = not just advertising</vt:lpstr>
      <vt:lpstr>Does exposure to alcohol marketing (advertising) matter?</vt:lpstr>
      <vt:lpstr>PowerPoint Presentation</vt:lpstr>
      <vt:lpstr>Alcohol marketing in Australia: products and packaging</vt:lpstr>
      <vt:lpstr>RTDs – strength/labelling [Jones &amp; Gregory, 2009]</vt:lpstr>
      <vt:lpstr>Alcohol energy drinks [Jones, Barrie &amp; Berry, 2011; Jones, 2011]</vt:lpstr>
      <vt:lpstr>“Healthy” alcohol products</vt:lpstr>
      <vt:lpstr>Alcohol marketing in Australia: price</vt:lpstr>
      <vt:lpstr>PowerPoint Presentation</vt:lpstr>
      <vt:lpstr>Point-of-sale alcohol marketing </vt:lpstr>
      <vt:lpstr>Alcohol marketing in Australia: place</vt:lpstr>
      <vt:lpstr>PowerPoint Presentation</vt:lpstr>
      <vt:lpstr>Alcohol marketing in Australia: promotion</vt:lpstr>
      <vt:lpstr>‘Mainstream’ advertising – print and broadcast</vt:lpstr>
      <vt:lpstr>PowerPoint Presentation</vt:lpstr>
      <vt:lpstr>PowerPoint Presentation</vt:lpstr>
      <vt:lpstr>Alcohol marketing in, on, at and around sports</vt:lpstr>
      <vt:lpstr>Alcohol marketing on the Internet</vt:lpstr>
      <vt:lpstr>Alcohol marketing on social media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Bonnie Liang</dc:creator>
  <cp:lastModifiedBy>One Vision</cp:lastModifiedBy>
  <cp:revision>62</cp:revision>
  <dcterms:created xsi:type="dcterms:W3CDTF">2010-12-07T05:24:03Z</dcterms:created>
  <dcterms:modified xsi:type="dcterms:W3CDTF">2014-10-28T02:03:04Z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0x010100536288AADD940648B4C943072EDC31D8</vt:lpwstr>
  </property>
</Properties>
</file>