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  <p:sldMasterId id="2147483774" r:id="rId2"/>
    <p:sldMasterId id="2147483819" r:id="rId3"/>
    <p:sldMasterId id="2147483827" r:id="rId4"/>
    <p:sldMasterId id="2147483835" r:id="rId5"/>
  </p:sldMasterIdLst>
  <p:notesMasterIdLst>
    <p:notesMasterId r:id="rId29"/>
  </p:notesMasterIdLst>
  <p:handoutMasterIdLst>
    <p:handoutMasterId r:id="rId30"/>
  </p:handoutMasterIdLst>
  <p:sldIdLst>
    <p:sldId id="256" r:id="rId6"/>
    <p:sldId id="259" r:id="rId7"/>
    <p:sldId id="306" r:id="rId8"/>
    <p:sldId id="307" r:id="rId9"/>
    <p:sldId id="258" r:id="rId10"/>
    <p:sldId id="281" r:id="rId11"/>
    <p:sldId id="265" r:id="rId12"/>
    <p:sldId id="266" r:id="rId13"/>
    <p:sldId id="287" r:id="rId14"/>
    <p:sldId id="264" r:id="rId15"/>
    <p:sldId id="263" r:id="rId16"/>
    <p:sldId id="293" r:id="rId17"/>
    <p:sldId id="268" r:id="rId18"/>
    <p:sldId id="304" r:id="rId19"/>
    <p:sldId id="278" r:id="rId20"/>
    <p:sldId id="261" r:id="rId21"/>
    <p:sldId id="279" r:id="rId22"/>
    <p:sldId id="277" r:id="rId23"/>
    <p:sldId id="308" r:id="rId24"/>
    <p:sldId id="299" r:id="rId25"/>
    <p:sldId id="292" r:id="rId26"/>
    <p:sldId id="302" r:id="rId27"/>
    <p:sldId id="305" r:id="rId28"/>
  </p:sldIdLst>
  <p:sldSz cx="9144000" cy="5715000" type="screen16x10"/>
  <p:notesSz cx="6858000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684" autoAdjust="0"/>
    <p:restoredTop sz="65875" autoAdjust="0"/>
  </p:normalViewPr>
  <p:slideViewPr>
    <p:cSldViewPr>
      <p:cViewPr varScale="1">
        <p:scale>
          <a:sx n="58" d="100"/>
          <a:sy n="58" d="100"/>
        </p:scale>
        <p:origin x="1536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056"/>
    </p:cViewPr>
  </p:sorterViewPr>
  <p:notesViewPr>
    <p:cSldViewPr>
      <p:cViewPr varScale="1">
        <p:scale>
          <a:sx n="71" d="100"/>
          <a:sy n="71" d="100"/>
        </p:scale>
        <p:origin x="-2148" y="-102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157192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[Add presentation title, presenter name here]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73216" y="0"/>
            <a:ext cx="148319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3E4B8-0279-44CF-86E3-2E6C8FE978A3}" type="datetimeFigureOut">
              <a:rPr lang="en-AU" smtClean="0"/>
              <a:pPr/>
              <a:t>28/10/2014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5157192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mtClean="0"/>
              <a:t>[Add Presenter contact details here]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73216" y="9445387"/>
            <a:ext cx="148478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D95EA-1746-40E9-9108-B8457460127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339557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[Add presentation title, presenter name here]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48A1F-ADE5-45F9-9007-36CE2559749C}" type="datetimeFigureOut">
              <a:rPr lang="en-AU" smtClean="0"/>
              <a:pPr/>
              <a:t>28/10/2014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746125"/>
            <a:ext cx="59626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2694"/>
            <a:ext cx="54864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71800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mtClean="0"/>
              <a:t>[Add Presenter contact details here]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3662"/>
            <a:ext cx="2971800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2BD4F-ED21-46EC-B9E1-362F8586AF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21375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marR="0" indent="0" algn="l" defTabSz="914400" rtl="0" eaLnBrk="1" fontAlgn="auto" latinLnBrk="0" hangingPunct="1">
      <a:lnSpc>
        <a:spcPts val="1200"/>
      </a:lnSpc>
      <a:spcBef>
        <a:spcPts val="1000"/>
      </a:spcBef>
      <a:spcAft>
        <a:spcPts val="0"/>
      </a:spcAft>
      <a:buClrTx/>
      <a:buSzTx/>
      <a:buFontTx/>
      <a:buNone/>
      <a:tabLst/>
      <a:defRPr sz="1200" b="0" kern="1200">
        <a:solidFill>
          <a:schemeClr val="tx1"/>
        </a:solidFill>
        <a:latin typeface="WordyLight" pitchFamily="2" charset="0"/>
        <a:ea typeface="+mn-ea"/>
        <a:cs typeface="+mn-cs"/>
      </a:defRPr>
    </a:lvl1pPr>
    <a:lvl2pPr marL="18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•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2pPr>
    <a:lvl3pPr marL="36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–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3pPr>
    <a:lvl4pPr marL="54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•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4pPr>
    <a:lvl5pPr marL="72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–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[Add presentation title, presenter name here]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[Add Presenter contact details here]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BD4F-ED21-46EC-B9E1-362F8586AFD2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55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67544" y="1297328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86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67544" y="44962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2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69795"/>
            <a:ext cx="6984776" cy="296793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3200" b="1"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 sz="2400" b="1" baseline="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67544" y="44962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2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69795"/>
            <a:ext cx="4104456" cy="224785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24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69795"/>
            <a:ext cx="3960440" cy="224785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24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49627"/>
            <a:ext cx="8784976" cy="20002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3" y="2769885"/>
            <a:ext cx="7848872" cy="2007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7220"/>
            <a:ext cx="8208912" cy="900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820834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16424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2297438"/>
            <a:ext cx="3816424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6000"/>
            <a:ext cx="8208912" cy="102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388786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88432" cy="18602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pic>
        <p:nvPicPr>
          <p:cNvPr id="9" name="Picture 8" descr="122183006.jpg"/>
          <p:cNvPicPr>
            <a:picLocks noChangeAspect="1"/>
          </p:cNvPicPr>
          <p:nvPr userDrawn="1"/>
        </p:nvPicPr>
        <p:blipFill>
          <a:blip r:embed="rId2" cstate="print"/>
          <a:srcRect l="15619" t="13363" r="15619"/>
          <a:stretch>
            <a:fillRect/>
          </a:stretch>
        </p:blipFill>
        <p:spPr>
          <a:xfrm>
            <a:off x="5220072" y="1577358"/>
            <a:ext cx="2687874" cy="2640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6000"/>
            <a:ext cx="8208912" cy="102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388786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88432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49627"/>
            <a:ext cx="8064896" cy="3848033"/>
          </a:xfrm>
        </p:spPr>
        <p:txBody>
          <a:bodyPr>
            <a:noAutofit/>
          </a:bodyPr>
          <a:lstStyle>
            <a:lvl1pPr marL="0" indent="0">
              <a:buNone/>
              <a:defRPr sz="96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4457679"/>
            <a:ext cx="4536504" cy="880098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Home &gt; New Slide to add pre-built slide formats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67544" y="44962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69795"/>
            <a:ext cx="6984776" cy="296793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67544" y="44962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69795"/>
            <a:ext cx="4104456" cy="224785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69795"/>
            <a:ext cx="3960440" cy="224785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49627"/>
            <a:ext cx="8784976" cy="20002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3" y="2769885"/>
            <a:ext cx="8785101" cy="2007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49627"/>
            <a:ext cx="8064896" cy="3848033"/>
          </a:xfrm>
        </p:spPr>
        <p:txBody>
          <a:bodyPr>
            <a:noAutofit/>
          </a:bodyPr>
          <a:lstStyle>
            <a:lvl1pPr marL="0" indent="0">
              <a:buNone/>
              <a:defRPr sz="96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4457679"/>
            <a:ext cx="4536504" cy="880098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HINT!!!    Select Home &gt; New Slide to add pre-built slide formats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7220"/>
            <a:ext cx="8208912" cy="900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820834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16424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2297438"/>
            <a:ext cx="3816424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6000"/>
            <a:ext cx="8208912" cy="102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388786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88432" cy="18602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pic>
        <p:nvPicPr>
          <p:cNvPr id="9" name="Picture 8" descr="122183006.jpg"/>
          <p:cNvPicPr>
            <a:picLocks noChangeAspect="1"/>
          </p:cNvPicPr>
          <p:nvPr userDrawn="1"/>
        </p:nvPicPr>
        <p:blipFill>
          <a:blip r:embed="rId2" cstate="print"/>
          <a:srcRect l="15619" t="13363" r="15619"/>
          <a:stretch>
            <a:fillRect/>
          </a:stretch>
        </p:blipFill>
        <p:spPr>
          <a:xfrm>
            <a:off x="5117082" y="1577358"/>
            <a:ext cx="2687874" cy="2640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6000"/>
            <a:ext cx="8208912" cy="102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388786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88432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49627"/>
            <a:ext cx="8064896" cy="3848033"/>
          </a:xfrm>
        </p:spPr>
        <p:txBody>
          <a:bodyPr>
            <a:noAutofit/>
          </a:bodyPr>
          <a:lstStyle>
            <a:lvl1pPr marL="0" indent="0">
              <a:buNone/>
              <a:defRPr sz="96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4457679"/>
            <a:ext cx="4536504" cy="880098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Home &gt; New Slide to add pre-built slide formats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67544" y="44962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69795"/>
            <a:ext cx="6984776" cy="296793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67544" y="44962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69795"/>
            <a:ext cx="4104456" cy="224785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69795"/>
            <a:ext cx="3960440" cy="224785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49627"/>
            <a:ext cx="8784976" cy="20002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3" y="2769885"/>
            <a:ext cx="8785101" cy="2007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7220"/>
            <a:ext cx="8208912" cy="900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820834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16424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2297438"/>
            <a:ext cx="3816424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6000"/>
            <a:ext cx="8208912" cy="102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388786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88432" cy="18602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pic>
        <p:nvPicPr>
          <p:cNvPr id="9" name="Picture 8" descr="122183006.jpg"/>
          <p:cNvPicPr>
            <a:picLocks noChangeAspect="1"/>
          </p:cNvPicPr>
          <p:nvPr userDrawn="1"/>
        </p:nvPicPr>
        <p:blipFill>
          <a:blip r:embed="rId2" cstate="print"/>
          <a:srcRect l="15619" t="13363" r="15619"/>
          <a:stretch>
            <a:fillRect/>
          </a:stretch>
        </p:blipFill>
        <p:spPr>
          <a:xfrm>
            <a:off x="5117082" y="1577358"/>
            <a:ext cx="2687874" cy="2640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6000"/>
            <a:ext cx="8208912" cy="102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388786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88432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67544" y="44962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69795"/>
            <a:ext cx="6984776" cy="296793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 baseline="0">
                <a:solidFill>
                  <a:schemeClr val="bg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67544" y="44962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69795"/>
            <a:ext cx="4104456" cy="224785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="0" baseline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69795"/>
            <a:ext cx="3960440" cy="2247856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="0" baseline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49627"/>
            <a:ext cx="8784976" cy="20002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3" y="2769885"/>
            <a:ext cx="8785101" cy="2007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7220"/>
            <a:ext cx="8208912" cy="900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820834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="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16424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2297438"/>
            <a:ext cx="3816424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6000"/>
            <a:ext cx="8208912" cy="102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388786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9" name="Picture 8" descr="122183006.jpg"/>
          <p:cNvPicPr>
            <a:picLocks noChangeAspect="1"/>
          </p:cNvPicPr>
          <p:nvPr userDrawn="1"/>
        </p:nvPicPr>
        <p:blipFill>
          <a:blip r:embed="rId2" cstate="print"/>
          <a:srcRect l="15619" t="13363" r="15619"/>
          <a:stretch>
            <a:fillRect/>
          </a:stretch>
        </p:blipFill>
        <p:spPr>
          <a:xfrm>
            <a:off x="5117082" y="1577358"/>
            <a:ext cx="2687874" cy="2640293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88432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36000"/>
            <a:ext cx="8208912" cy="102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537353"/>
            <a:ext cx="3887862" cy="54006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317440"/>
            <a:ext cx="3888432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49627"/>
            <a:ext cx="8064896" cy="3848033"/>
          </a:xfrm>
        </p:spPr>
        <p:txBody>
          <a:bodyPr>
            <a:noAutofit/>
          </a:bodyPr>
          <a:lstStyle>
            <a:lvl1pPr marL="0" indent="0">
              <a:buNone/>
              <a:defRPr sz="9600" b="1" cap="all" baseline="0">
                <a:solidFill>
                  <a:schemeClr val="accent2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4457679"/>
            <a:ext cx="4536504" cy="880098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Home &gt; New Slide to add pre-built slide formats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7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82" tIns="42392" rIns="84782" bIns="42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Quick Tips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357316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82" tIns="42392" rIns="84782" bIns="4239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094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>
          <a:solidFill>
            <a:srgbClr val="FF00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>
          <a:solidFill>
            <a:srgbClr val="FF00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>
          <a:solidFill>
            <a:srgbClr val="FF00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>
          <a:solidFill>
            <a:srgbClr val="FF0000"/>
          </a:solidFill>
          <a:latin typeface="Calibri" pitchFamily="34" charset="0"/>
        </a:defRPr>
      </a:lvl5pPr>
      <a:lvl6pPr marL="423918" algn="ct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847836" algn="ct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271750" algn="ct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695669" algn="ct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17937" indent="-317937" algn="l" rtl="0" eaLnBrk="1" fontAlgn="base" hangingPunct="1">
        <a:spcBef>
          <a:spcPct val="20000"/>
        </a:spcBef>
        <a:spcAft>
          <a:spcPct val="0"/>
        </a:spcAft>
        <a:defRPr sz="3000" kern="1200">
          <a:solidFill>
            <a:srgbClr val="FF0000"/>
          </a:solidFill>
          <a:latin typeface="+mn-lt"/>
          <a:ea typeface="+mn-ea"/>
          <a:cs typeface="+mn-cs"/>
        </a:defRPr>
      </a:lvl1pPr>
      <a:lvl2pPr marL="688865" indent="-26494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9794" indent="-21195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83710" indent="-21195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7629" indent="-21195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546" indent="-211958" algn="l" defTabSz="84783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5463" indent="-211958" algn="l" defTabSz="84783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382" indent="-211958" algn="l" defTabSz="84783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3296" indent="-211958" algn="l" defTabSz="84783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3918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47836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750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5669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586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43503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423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91338" algn="l" defTabSz="8478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8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475618"/>
            <a:ext cx="3168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Deakin University</a:t>
            </a:r>
            <a:r>
              <a:rPr lang="en-AU" sz="800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6" descr="Deakin_Worldly_Logo_Cropped[rgb]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50800" y="4384800"/>
            <a:ext cx="1393953" cy="13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24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4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4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4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19256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475618"/>
            <a:ext cx="33123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accent2"/>
                </a:solidFill>
                <a:latin typeface="Calibri" pitchFamily="34" charset="0"/>
              </a:rPr>
              <a:t>Deakin University</a:t>
            </a:r>
            <a:r>
              <a:rPr lang="en-AU" sz="800" baseline="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AU" sz="800" dirty="0" smtClean="0">
                <a:solidFill>
                  <a:schemeClr val="accent2"/>
                </a:solidFill>
                <a:latin typeface="Calibri" pitchFamily="34" charset="0"/>
              </a:rPr>
              <a:t>CRICOS Provider Code: 00113B</a:t>
            </a:r>
            <a:endParaRPr lang="en-AU" sz="8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6" name="Picture 5" descr="Deakin_Worldly_Logo_Keyline[rgb]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6922" y="4414230"/>
            <a:ext cx="1035558" cy="1035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accent2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475618"/>
            <a:ext cx="3168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Deakin University 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8" descr="Deakin_Worldly_Logo_Cropped[rgb]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50800" y="4384800"/>
            <a:ext cx="1393953" cy="13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475618"/>
            <a:ext cx="2880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Deakin University 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6" descr="Deakin_Worldly_Logo_Cropped[rgb]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50800" y="4384800"/>
            <a:ext cx="1393953" cy="13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#_ENREF_31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dirty="0" smtClean="0"/>
              <a:t>Alcohol-involved family violence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081636"/>
            <a:ext cx="6105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A/Prof Peter Miller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Co-Director, Violence Prevention Group, Deakin University</a:t>
            </a: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Types of FDV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544" y="1136259"/>
            <a:ext cx="8208342" cy="540060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FDV exists </a:t>
            </a:r>
            <a:r>
              <a:rPr lang="en-AU" dirty="0"/>
              <a:t>on a </a:t>
            </a:r>
            <a:r>
              <a:rPr lang="en-AU" dirty="0" smtClean="0"/>
              <a:t>continuum: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67544" y="1921396"/>
            <a:ext cx="7992888" cy="316835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dirty="0" smtClean="0"/>
              <a:t>(</a:t>
            </a:r>
            <a:r>
              <a:rPr lang="en-AU" dirty="0"/>
              <a:t>1) </a:t>
            </a:r>
            <a:r>
              <a:rPr lang="en-AU" b="1" i="1" dirty="0"/>
              <a:t>coercive controlling </a:t>
            </a:r>
            <a:r>
              <a:rPr lang="en-AU" b="1" i="1" dirty="0" smtClean="0"/>
              <a:t>violence 	(F 37%, M 6%)</a:t>
            </a:r>
            <a:endParaRPr lang="en-AU" dirty="0" smtClean="0"/>
          </a:p>
          <a:p>
            <a:pPr lvl="1">
              <a:lnSpc>
                <a:spcPct val="120000"/>
              </a:lnSpc>
            </a:pPr>
            <a:endParaRPr lang="en-A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AU" dirty="0" smtClean="0"/>
              <a:t>(</a:t>
            </a:r>
            <a:r>
              <a:rPr lang="en-AU" dirty="0"/>
              <a:t>2) </a:t>
            </a:r>
            <a:r>
              <a:rPr lang="en-AU" b="1" i="1" dirty="0"/>
              <a:t>violent resistance </a:t>
            </a:r>
            <a:r>
              <a:rPr lang="en-AU" b="1" i="1" dirty="0" smtClean="0"/>
              <a:t>			(</a:t>
            </a:r>
            <a:r>
              <a:rPr lang="en-AU" b="1" i="1" dirty="0"/>
              <a:t>F 6</a:t>
            </a:r>
            <a:r>
              <a:rPr lang="en-AU" b="1" i="1" dirty="0" smtClean="0"/>
              <a:t>%, </a:t>
            </a:r>
            <a:r>
              <a:rPr lang="en-AU" b="1" i="1" dirty="0"/>
              <a:t>M </a:t>
            </a:r>
            <a:r>
              <a:rPr lang="en-AU" b="1" i="1" dirty="0" smtClean="0"/>
              <a:t>28%)</a:t>
            </a:r>
            <a:endParaRPr lang="en-AU" dirty="0" smtClean="0"/>
          </a:p>
          <a:p>
            <a:pPr lvl="1">
              <a:lnSpc>
                <a:spcPct val="120000"/>
              </a:lnSpc>
            </a:pPr>
            <a:endParaRPr lang="en-A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AU" dirty="0" smtClean="0"/>
              <a:t>(</a:t>
            </a:r>
            <a:r>
              <a:rPr lang="en-AU" dirty="0"/>
              <a:t>3) </a:t>
            </a:r>
            <a:r>
              <a:rPr lang="en-AU" b="1" i="1" dirty="0"/>
              <a:t>situational couple violence </a:t>
            </a:r>
            <a:r>
              <a:rPr lang="en-AU" b="1" i="1" dirty="0" smtClean="0"/>
              <a:t>		(</a:t>
            </a:r>
            <a:r>
              <a:rPr lang="en-AU" b="1" i="1" dirty="0"/>
              <a:t>F </a:t>
            </a:r>
            <a:r>
              <a:rPr lang="en-AU" b="1" i="1" dirty="0" smtClean="0"/>
              <a:t>25%, </a:t>
            </a:r>
            <a:r>
              <a:rPr lang="en-AU" b="1" i="1" dirty="0"/>
              <a:t>M </a:t>
            </a:r>
            <a:r>
              <a:rPr lang="en-AU" b="1" i="1" dirty="0" smtClean="0"/>
              <a:t>19%)</a:t>
            </a:r>
          </a:p>
          <a:p>
            <a:pPr marL="0" indent="0">
              <a:lnSpc>
                <a:spcPct val="120000"/>
              </a:lnSpc>
              <a:buNone/>
            </a:pPr>
            <a:endParaRPr lang="en-A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AU" dirty="0" smtClean="0"/>
              <a:t>(</a:t>
            </a:r>
            <a:r>
              <a:rPr lang="en-AU" dirty="0"/>
              <a:t>4) </a:t>
            </a:r>
            <a:r>
              <a:rPr lang="en-AU" b="1" i="1" dirty="0" smtClean="0"/>
              <a:t>Non-violent 				(F 33%, </a:t>
            </a:r>
            <a:r>
              <a:rPr lang="en-AU" b="1" i="1" dirty="0"/>
              <a:t>M 6%)</a:t>
            </a:r>
            <a:endParaRPr lang="en-AU" dirty="0" smtClean="0"/>
          </a:p>
          <a:p>
            <a:pPr lvl="1">
              <a:lnSpc>
                <a:spcPct val="120000"/>
              </a:lnSpc>
            </a:pPr>
            <a:endParaRPr lang="en-AU" dirty="0" smtClean="0"/>
          </a:p>
        </p:txBody>
      </p:sp>
      <p:sp>
        <p:nvSpPr>
          <p:cNvPr id="6" name="Rectangle 5"/>
          <p:cNvSpPr/>
          <p:nvPr/>
        </p:nvSpPr>
        <p:spPr>
          <a:xfrm>
            <a:off x="481956" y="5058353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Johnson, 1995; Kelly &amp; Johnson, 2008</a:t>
            </a:r>
          </a:p>
        </p:txBody>
      </p:sp>
    </p:spTree>
    <p:extLst>
      <p:ext uri="{BB962C8B-B14F-4D97-AF65-F5344CB8AC3E}">
        <p14:creationId xmlns:p14="http://schemas.microsoft.com/office/powerpoint/2010/main" val="16504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Longitudinal predictors </a:t>
            </a:r>
            <a:r>
              <a:rPr lang="en-AU" dirty="0" smtClean="0"/>
              <a:t>of FDV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7544" y="1633364"/>
            <a:ext cx="7056784" cy="29883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AU" b="1" dirty="0" smtClean="0"/>
              <a:t>CHILD ABUSE, NEGLECT AND MALTREATMENT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Early Adversity</a:t>
            </a:r>
          </a:p>
          <a:p>
            <a:pPr>
              <a:lnSpc>
                <a:spcPct val="150000"/>
              </a:lnSpc>
            </a:pPr>
            <a:r>
              <a:rPr lang="en-AU" dirty="0"/>
              <a:t>Child and adolescent behaviour problems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Substance </a:t>
            </a:r>
            <a:r>
              <a:rPr lang="en-GB" dirty="0"/>
              <a:t>Use in </a:t>
            </a:r>
            <a:r>
              <a:rPr lang="en-GB" dirty="0" smtClean="0"/>
              <a:t>Adolescence</a:t>
            </a:r>
          </a:p>
          <a:p>
            <a:pPr>
              <a:lnSpc>
                <a:spcPct val="150000"/>
              </a:lnSpc>
            </a:pPr>
            <a:endParaRPr lang="en-AU" dirty="0"/>
          </a:p>
          <a:p>
            <a:pPr indent="0">
              <a:lnSpc>
                <a:spcPct val="150000"/>
              </a:lnSpc>
              <a:buNone/>
            </a:pPr>
            <a:r>
              <a:rPr lang="en-AU" dirty="0" smtClean="0"/>
              <a:t>THE FIRST THOUSAND DAYS OF LIFE</a:t>
            </a:r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467544" y="501774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Costa, </a:t>
            </a:r>
            <a:r>
              <a:rPr lang="en-GB" dirty="0" smtClean="0"/>
              <a:t>Kaestle</a:t>
            </a:r>
            <a:r>
              <a:rPr lang="en-GB" dirty="0"/>
              <a:t>, </a:t>
            </a:r>
            <a:r>
              <a:rPr lang="en-GB" dirty="0" smtClean="0"/>
              <a:t>Walker</a:t>
            </a:r>
            <a:r>
              <a:rPr lang="en-GB" dirty="0"/>
              <a:t>, </a:t>
            </a:r>
            <a:r>
              <a:rPr lang="en-GB" dirty="0" smtClean="0"/>
              <a:t>Curtis</a:t>
            </a:r>
            <a:r>
              <a:rPr lang="en-GB" dirty="0"/>
              <a:t>, </a:t>
            </a:r>
            <a:r>
              <a:rPr lang="en-GB" dirty="0" smtClean="0"/>
              <a:t>Day</a:t>
            </a:r>
            <a:r>
              <a:rPr lang="en-GB" dirty="0"/>
              <a:t>, </a:t>
            </a:r>
            <a:r>
              <a:rPr lang="en-GB" dirty="0" smtClean="0"/>
              <a:t>Toumbourou &amp; Miller,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5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ADIVA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The current study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7544" y="2317440"/>
            <a:ext cx="7488832" cy="277230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AU" dirty="0" smtClean="0"/>
              <a:t>Australia-wide </a:t>
            </a:r>
            <a:r>
              <a:rPr lang="en-AU" dirty="0"/>
              <a:t>representative ‘safety’ survey </a:t>
            </a:r>
            <a:endParaRPr lang="en-AU" dirty="0" smtClean="0"/>
          </a:p>
          <a:p>
            <a:pPr marL="817200" lvl="1" indent="-457200"/>
            <a:r>
              <a:rPr lang="en-AU" dirty="0" smtClean="0"/>
              <a:t> the </a:t>
            </a:r>
            <a:r>
              <a:rPr lang="en-AU" dirty="0"/>
              <a:t>role of different types of liquor </a:t>
            </a:r>
            <a:r>
              <a:rPr lang="en-AU" dirty="0" smtClean="0"/>
              <a:t>outlets</a:t>
            </a:r>
            <a:endParaRPr lang="en-AU" dirty="0"/>
          </a:p>
          <a:p>
            <a:pPr marL="457200" indent="-457200">
              <a:buAutoNum type="arabicPeriod" startAt="2"/>
            </a:pPr>
            <a:r>
              <a:rPr lang="en-AU" dirty="0" smtClean="0"/>
              <a:t>Police </a:t>
            </a:r>
            <a:r>
              <a:rPr lang="en-AU" dirty="0"/>
              <a:t>data in three jurisdictions </a:t>
            </a:r>
            <a:r>
              <a:rPr lang="en-AU" dirty="0" smtClean="0"/>
              <a:t>*</a:t>
            </a:r>
          </a:p>
          <a:p>
            <a:pPr marL="817200" lvl="1" indent="-457200"/>
            <a:r>
              <a:rPr lang="en-AU" dirty="0" smtClean="0"/>
              <a:t>describe </a:t>
            </a:r>
            <a:r>
              <a:rPr lang="en-AU" dirty="0"/>
              <a:t>the trends in family violence </a:t>
            </a:r>
            <a:endParaRPr lang="en-AU" dirty="0" smtClean="0"/>
          </a:p>
          <a:p>
            <a:pPr marL="817200" lvl="1" indent="-457200"/>
            <a:r>
              <a:rPr lang="en-AU" dirty="0" smtClean="0"/>
              <a:t>impact </a:t>
            </a:r>
            <a:r>
              <a:rPr lang="en-AU" dirty="0"/>
              <a:t>of AOD use on breaches of intervention orders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83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FINDINGS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3340" y="1237320"/>
            <a:ext cx="8208342" cy="540060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Postal survey, pilot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11560" y="2137420"/>
            <a:ext cx="8208912" cy="23402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AU" dirty="0"/>
              <a:t>915 </a:t>
            </a:r>
            <a:r>
              <a:rPr lang="en-AU" dirty="0" smtClean="0"/>
              <a:t>participants, 18 - 92 years</a:t>
            </a:r>
          </a:p>
          <a:p>
            <a:pPr>
              <a:lnSpc>
                <a:spcPct val="200000"/>
              </a:lnSpc>
            </a:pPr>
            <a:r>
              <a:rPr lang="en-AU" dirty="0"/>
              <a:t>Over half of participants (n=506) reported lifetime </a:t>
            </a:r>
            <a:r>
              <a:rPr lang="en-AU" dirty="0" smtClean="0"/>
              <a:t>violence</a:t>
            </a:r>
          </a:p>
          <a:p>
            <a:pPr>
              <a:lnSpc>
                <a:spcPct val="200000"/>
              </a:lnSpc>
            </a:pPr>
            <a:r>
              <a:rPr lang="en-AU" dirty="0" smtClean="0"/>
              <a:t> </a:t>
            </a:r>
            <a:r>
              <a:rPr lang="en-AU" dirty="0"/>
              <a:t>84 participants (9.1%) </a:t>
            </a:r>
            <a:r>
              <a:rPr lang="en-AU" dirty="0" smtClean="0"/>
              <a:t>experienced </a:t>
            </a:r>
            <a:r>
              <a:rPr lang="en-AU" dirty="0"/>
              <a:t>violence in </a:t>
            </a:r>
            <a:r>
              <a:rPr lang="en-AU" dirty="0" smtClean="0"/>
              <a:t>past </a:t>
            </a:r>
            <a:r>
              <a:rPr lang="en-AU" dirty="0"/>
              <a:t>3 </a:t>
            </a:r>
            <a:r>
              <a:rPr lang="en-AU" dirty="0" smtClean="0"/>
              <a:t>months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2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FINDINGS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3340" y="1057300"/>
            <a:ext cx="8208342" cy="936104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Postal survey, pilot</a:t>
            </a:r>
          </a:p>
          <a:p>
            <a:r>
              <a:rPr lang="en-AU" dirty="0"/>
              <a:t>Alcohol involved in 40% of all cases of </a:t>
            </a:r>
            <a:r>
              <a:rPr lang="en-AU" dirty="0" smtClean="0"/>
              <a:t>violence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71600" y="2137420"/>
            <a:ext cx="4608512" cy="30243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AU" dirty="0" smtClean="0"/>
              <a:t>IPV:</a:t>
            </a:r>
            <a:endParaRPr lang="en-AU" dirty="0"/>
          </a:p>
          <a:p>
            <a:pPr lvl="1">
              <a:lnSpc>
                <a:spcPct val="110000"/>
              </a:lnSpc>
            </a:pPr>
            <a:r>
              <a:rPr lang="en-AU" dirty="0" smtClean="0"/>
              <a:t>Daily </a:t>
            </a:r>
            <a:r>
              <a:rPr lang="en-AU" dirty="0"/>
              <a:t>drinking, 8.6</a:t>
            </a:r>
          </a:p>
          <a:p>
            <a:pPr lvl="0">
              <a:lnSpc>
                <a:spcPct val="110000"/>
              </a:lnSpc>
            </a:pPr>
            <a:r>
              <a:rPr lang="en-AU" dirty="0" smtClean="0">
                <a:solidFill>
                  <a:prstClr val="white"/>
                </a:solidFill>
              </a:rPr>
              <a:t>Coercive </a:t>
            </a:r>
            <a:r>
              <a:rPr lang="en-AU" dirty="0">
                <a:solidFill>
                  <a:prstClr val="white"/>
                </a:solidFill>
              </a:rPr>
              <a:t>Control </a:t>
            </a:r>
            <a:r>
              <a:rPr lang="en-AU" dirty="0" smtClean="0">
                <a:solidFill>
                  <a:prstClr val="white"/>
                </a:solidFill>
              </a:rPr>
              <a:t>Victimization:</a:t>
            </a:r>
            <a:endParaRPr lang="en-AU" dirty="0">
              <a:solidFill>
                <a:prstClr val="white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AU" dirty="0" smtClean="0">
                <a:solidFill>
                  <a:prstClr val="white"/>
                </a:solidFill>
              </a:rPr>
              <a:t>Female, 1.98</a:t>
            </a:r>
            <a:endParaRPr lang="en-AU" dirty="0">
              <a:solidFill>
                <a:prstClr val="white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AU" dirty="0" smtClean="0">
                <a:solidFill>
                  <a:prstClr val="white"/>
                </a:solidFill>
              </a:rPr>
              <a:t>Hazardous </a:t>
            </a:r>
            <a:r>
              <a:rPr lang="en-AU" dirty="0">
                <a:solidFill>
                  <a:prstClr val="white"/>
                </a:solidFill>
              </a:rPr>
              <a:t>drinking, </a:t>
            </a:r>
            <a:r>
              <a:rPr lang="en-AU" dirty="0" smtClean="0">
                <a:solidFill>
                  <a:prstClr val="white"/>
                </a:solidFill>
              </a:rPr>
              <a:t>1.3</a:t>
            </a:r>
            <a:endParaRPr lang="en-AU" dirty="0">
              <a:solidFill>
                <a:prstClr val="white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AU" dirty="0">
                <a:solidFill>
                  <a:prstClr val="white"/>
                </a:solidFill>
              </a:rPr>
              <a:t>Drug dependence, </a:t>
            </a:r>
            <a:r>
              <a:rPr lang="en-AU" dirty="0" smtClean="0">
                <a:solidFill>
                  <a:prstClr val="white"/>
                </a:solidFill>
              </a:rPr>
              <a:t>8.9</a:t>
            </a:r>
            <a:endParaRPr lang="en-AU" dirty="0">
              <a:solidFill>
                <a:prstClr val="white"/>
              </a:solidFill>
            </a:endParaRPr>
          </a:p>
          <a:p>
            <a:pPr lvl="0">
              <a:lnSpc>
                <a:spcPct val="110000"/>
              </a:lnSpc>
            </a:pPr>
            <a:r>
              <a:rPr lang="en-AU" dirty="0">
                <a:solidFill>
                  <a:prstClr val="white"/>
                </a:solidFill>
              </a:rPr>
              <a:t>Coercive Control Perpetration:</a:t>
            </a:r>
          </a:p>
          <a:p>
            <a:pPr lvl="1">
              <a:lnSpc>
                <a:spcPct val="110000"/>
              </a:lnSpc>
            </a:pPr>
            <a:r>
              <a:rPr lang="en-AU" dirty="0">
                <a:solidFill>
                  <a:prstClr val="white"/>
                </a:solidFill>
              </a:rPr>
              <a:t>Male, 0.98</a:t>
            </a:r>
          </a:p>
          <a:p>
            <a:pPr lvl="1">
              <a:lnSpc>
                <a:spcPct val="110000"/>
              </a:lnSpc>
            </a:pPr>
            <a:r>
              <a:rPr lang="en-AU" dirty="0">
                <a:solidFill>
                  <a:prstClr val="white"/>
                </a:solidFill>
              </a:rPr>
              <a:t>Hazardous drinking, </a:t>
            </a:r>
            <a:r>
              <a:rPr lang="en-AU" dirty="0" smtClean="0">
                <a:solidFill>
                  <a:prstClr val="white"/>
                </a:solidFill>
              </a:rPr>
              <a:t>2.6</a:t>
            </a:r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SOLUTIONS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Overview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7544" y="2317440"/>
            <a:ext cx="7416824" cy="2412268"/>
          </a:xfrm>
        </p:spPr>
        <p:txBody>
          <a:bodyPr>
            <a:normAutofit/>
          </a:bodyPr>
          <a:lstStyle/>
          <a:p>
            <a:r>
              <a:rPr lang="en-AU" sz="3200" dirty="0" smtClean="0"/>
              <a:t>WHO framework</a:t>
            </a:r>
          </a:p>
          <a:p>
            <a:r>
              <a:rPr lang="en-AU" sz="3200" dirty="0" smtClean="0"/>
              <a:t>A response framework for Australia</a:t>
            </a:r>
          </a:p>
          <a:p>
            <a:r>
              <a:rPr lang="en-AU" sz="3200" dirty="0" smtClean="0"/>
              <a:t>Specific AOD interventions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37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A response framework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A national strategic approach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7544" y="2317440"/>
            <a:ext cx="7416824" cy="2844316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ALL forms of violence</a:t>
            </a:r>
          </a:p>
          <a:p>
            <a:r>
              <a:rPr lang="en-AU" dirty="0" smtClean="0"/>
              <a:t>Across the life-course</a:t>
            </a:r>
          </a:p>
          <a:p>
            <a:r>
              <a:rPr lang="en-AU" dirty="0" smtClean="0"/>
              <a:t>Across levels of prevention</a:t>
            </a:r>
          </a:p>
          <a:p>
            <a:r>
              <a:rPr lang="en-AU" dirty="0" smtClean="0"/>
              <a:t>A research agenda </a:t>
            </a:r>
          </a:p>
          <a:p>
            <a:pPr lvl="1"/>
            <a:r>
              <a:rPr lang="en-AU" dirty="0" smtClean="0"/>
              <a:t>programs must evaluate and demonstrate impact</a:t>
            </a:r>
          </a:p>
          <a:p>
            <a:r>
              <a:rPr lang="en-AU" dirty="0" smtClean="0"/>
              <a:t>A focus on evidence-based intervention</a:t>
            </a:r>
          </a:p>
          <a:p>
            <a:pPr lvl="1"/>
            <a:r>
              <a:rPr lang="en-AU" dirty="0" smtClean="0"/>
              <a:t>A specific component devoted to piloting new approaches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1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6693"/>
            <a:ext cx="8208912" cy="432048"/>
          </a:xfrm>
        </p:spPr>
        <p:txBody>
          <a:bodyPr>
            <a:normAutofit/>
          </a:bodyPr>
          <a:lstStyle/>
          <a:p>
            <a:pPr algn="ctr"/>
            <a:r>
              <a:rPr lang="en-AU" sz="2000" dirty="0" smtClean="0"/>
              <a:t>A response framework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242183"/>
              </p:ext>
            </p:extLst>
          </p:nvPr>
        </p:nvGraphicFramePr>
        <p:xfrm>
          <a:off x="179512" y="448741"/>
          <a:ext cx="8820471" cy="5220481"/>
        </p:xfrm>
        <a:graphic>
          <a:graphicData uri="http://schemas.openxmlformats.org/drawingml/2006/table">
            <a:tbl>
              <a:tblPr firstRow="1" firstCol="1" bandRow="1"/>
              <a:tblGrid>
                <a:gridCol w="1622999"/>
                <a:gridCol w="1622999"/>
                <a:gridCol w="1622999"/>
                <a:gridCol w="1975737"/>
                <a:gridCol w="1975737"/>
              </a:tblGrid>
              <a:tr h="2339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Ante-natal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Childhood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Adolescence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Adulthood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978865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Primary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Reduce maternal substance use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Reduce alcohol/drug supply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Enforcement </a:t>
                      </a:r>
                      <a:endParaRPr lang="en-GB" sz="1200" dirty="0" smtClean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Education regarding the impacts of substance use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7274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Comprehensive education and labelling campaigns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Education should be a curriculum item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Reduce alcohol advertising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39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Parenting interventions aimed at whole-of-family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4075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Secondary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Pre-natal support for vulnerable parents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Community </a:t>
                      </a: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nursing visits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Strengthening Families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Therapeutic interventions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6047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Community nursing visits </a:t>
                      </a:r>
                      <a:endParaRPr lang="en-GB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Peer Mentoring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Social and Emotional Competence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748151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Tertiary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Family Drug Court /Mandated Treatment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Psychological interventions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Situational interventions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-restricting trading hours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  <a:tr h="9788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Child protection (including abstinence conditions)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Child protection (including abstinence conditions)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Social and Emotional Competence Training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Swift and Certain Justice Offender rehabilitation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-SADV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96" marR="4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6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SOLUTIONS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Specific AOD approaches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7544" y="2317439"/>
            <a:ext cx="4752528" cy="2992334"/>
          </a:xfrm>
        </p:spPr>
        <p:txBody>
          <a:bodyPr>
            <a:normAutofit/>
          </a:bodyPr>
          <a:lstStyle/>
          <a:p>
            <a:r>
              <a:rPr lang="en-AU" dirty="0" smtClean="0"/>
              <a:t>Drug treatment</a:t>
            </a:r>
          </a:p>
          <a:p>
            <a:pPr lvl="1"/>
            <a:r>
              <a:rPr lang="en-AU" dirty="0" smtClean="0"/>
              <a:t>1 year generic 12 step</a:t>
            </a:r>
          </a:p>
          <a:p>
            <a:pPr lvl="1"/>
            <a:r>
              <a:rPr lang="en-AU" dirty="0" smtClean="0"/>
              <a:t>FDV reduced from 60% to 35% of participants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60032" y="2297438"/>
            <a:ext cx="3816424" cy="2792310"/>
          </a:xfrm>
        </p:spPr>
        <p:txBody>
          <a:bodyPr>
            <a:normAutofit/>
          </a:bodyPr>
          <a:lstStyle/>
          <a:p>
            <a:r>
              <a:rPr lang="en-AU" dirty="0" smtClean="0"/>
              <a:t>Combined treatments</a:t>
            </a:r>
          </a:p>
          <a:p>
            <a:pPr lvl="1"/>
            <a:r>
              <a:rPr lang="en-AU" dirty="0" smtClean="0"/>
              <a:t>Substance </a:t>
            </a:r>
            <a:r>
              <a:rPr lang="en-AU" dirty="0"/>
              <a:t>Abuse-Domestic Violence (SADV)</a:t>
            </a:r>
            <a:endParaRPr lang="en-GB" dirty="0"/>
          </a:p>
          <a:p>
            <a:pPr lvl="1"/>
            <a:r>
              <a:rPr lang="en-GB" dirty="0"/>
              <a:t>the Stella Project</a:t>
            </a:r>
          </a:p>
        </p:txBody>
      </p:sp>
    </p:spTree>
    <p:extLst>
      <p:ext uri="{BB962C8B-B14F-4D97-AF65-F5344CB8AC3E}">
        <p14:creationId xmlns:p14="http://schemas.microsoft.com/office/powerpoint/2010/main" val="7739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2" y="913284"/>
            <a:ext cx="6624736" cy="4032447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What if we could remove alcohol from the equation?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7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Our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8114" y="1111952"/>
            <a:ext cx="8208342" cy="5400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Core studies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67544" y="1574540"/>
            <a:ext cx="8208912" cy="265111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DANTE: Dealing with Alcohol in the Night Time Economy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POINTED: Patron Offending and Intoxication in Night Time Entertainment Districts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Alcohol and Drug Involvement in family and Domestic Violence in Australia (ADIVA)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4513684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of these studies were funded by NDLERF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SOLUTIONS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Swift and Certain Justice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7544" y="2078691"/>
            <a:ext cx="3816424" cy="2628292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24/7 (alcohol)</a:t>
            </a:r>
          </a:p>
          <a:p>
            <a:r>
              <a:rPr lang="en-AU" dirty="0" smtClean="0"/>
              <a:t>Breath tests 7am, 7pm daily</a:t>
            </a:r>
          </a:p>
          <a:p>
            <a:r>
              <a:rPr lang="en-AU" dirty="0" smtClean="0"/>
              <a:t>Immediate incarceration</a:t>
            </a:r>
          </a:p>
          <a:p>
            <a:pPr lvl="1"/>
            <a:r>
              <a:rPr lang="en-AU" dirty="0" smtClean="0"/>
              <a:t>8-24hrs</a:t>
            </a:r>
          </a:p>
          <a:p>
            <a:r>
              <a:rPr lang="en-AU" dirty="0" smtClean="0"/>
              <a:t>99% tests passed </a:t>
            </a:r>
            <a:endParaRPr lang="en-AU" dirty="0"/>
          </a:p>
          <a:p>
            <a:pPr lvl="1"/>
            <a:r>
              <a:rPr lang="en-AU" dirty="0" smtClean="0"/>
              <a:t>66% never failed one, 9% failed twice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947174" y="2093169"/>
            <a:ext cx="3960440" cy="2360262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HOPE Hawaii (meth)</a:t>
            </a:r>
          </a:p>
          <a:p>
            <a:r>
              <a:rPr lang="en-AU" dirty="0" smtClean="0"/>
              <a:t>Drug tests daily</a:t>
            </a:r>
          </a:p>
          <a:p>
            <a:pPr lvl="1"/>
            <a:r>
              <a:rPr lang="en-AU" dirty="0" smtClean="0"/>
              <a:t>Randomly assigned</a:t>
            </a:r>
          </a:p>
          <a:p>
            <a:r>
              <a:rPr lang="en-AU" dirty="0" smtClean="0"/>
              <a:t>Immediate incarceration </a:t>
            </a:r>
          </a:p>
          <a:p>
            <a:r>
              <a:rPr lang="en-AU" dirty="0" smtClean="0"/>
              <a:t>2-3 days </a:t>
            </a:r>
          </a:p>
          <a:p>
            <a:pPr lvl="1"/>
            <a:r>
              <a:rPr lang="en-AU" dirty="0" smtClean="0"/>
              <a:t>servable </a:t>
            </a:r>
            <a:r>
              <a:rPr lang="en-AU" dirty="0"/>
              <a:t>on </a:t>
            </a:r>
            <a:r>
              <a:rPr lang="en-AU" dirty="0" smtClean="0"/>
              <a:t>weekend </a:t>
            </a:r>
            <a:r>
              <a:rPr lang="en-AU" dirty="0"/>
              <a:t>if </a:t>
            </a:r>
            <a:r>
              <a:rPr lang="en-AU" dirty="0" smtClean="0"/>
              <a:t>employed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394" y="35188"/>
            <a:ext cx="2037094" cy="2042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8" y="4483686"/>
            <a:ext cx="950392" cy="1194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482408"/>
            <a:ext cx="1168813" cy="11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SOLUTIONS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Swift and Certain Justice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7544" y="2317440"/>
            <a:ext cx="7704856" cy="2988332"/>
          </a:xfrm>
        </p:spPr>
        <p:txBody>
          <a:bodyPr>
            <a:normAutofit/>
          </a:bodyPr>
          <a:lstStyle/>
          <a:p>
            <a:r>
              <a:rPr lang="en-AU" dirty="0" smtClean="0"/>
              <a:t>24/7 South Dakota</a:t>
            </a:r>
          </a:p>
          <a:p>
            <a:pPr lvl="1"/>
            <a:r>
              <a:rPr lang="en-AU" dirty="0" smtClean="0"/>
              <a:t>Drunk diving 78%</a:t>
            </a:r>
          </a:p>
          <a:p>
            <a:r>
              <a:rPr lang="en-US" dirty="0" smtClean="0"/>
              <a:t>Assaults </a:t>
            </a:r>
            <a:r>
              <a:rPr lang="en-US" dirty="0"/>
              <a:t>decline by 12%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Domestic assaults decline by 16%.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Statewide reports of FDV declined 10%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64052" y="2317440"/>
            <a:ext cx="3960440" cy="2360262"/>
          </a:xfrm>
        </p:spPr>
        <p:txBody>
          <a:bodyPr>
            <a:normAutofit/>
          </a:bodyPr>
          <a:lstStyle/>
          <a:p>
            <a:r>
              <a:rPr lang="en-AU" dirty="0" smtClean="0"/>
              <a:t>HOPE Hawaii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926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7544" y="1417340"/>
            <a:ext cx="8208912" cy="396043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AU" dirty="0"/>
              <a:t>A holistic approach is the only one which ultimately work</a:t>
            </a:r>
          </a:p>
          <a:p>
            <a:pPr lvl="1">
              <a:lnSpc>
                <a:spcPct val="200000"/>
              </a:lnSpc>
            </a:pPr>
            <a:r>
              <a:rPr lang="en-AU" dirty="0"/>
              <a:t>It is time for a National Strategy to Prevent Violence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AOD-related FDV is ‘low-hanging fruit’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Swift and Certain Justice for AOD-related crime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AOD specific interventions for offenders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a</a:t>
            </a:r>
            <a:r>
              <a:rPr lang="en-AU" dirty="0" smtClean="0"/>
              <a:t>nd customised support for victims with AOD problems</a:t>
            </a:r>
          </a:p>
          <a:p>
            <a:pPr lvl="1">
              <a:lnSpc>
                <a:spcPct val="120000"/>
              </a:lnSpc>
            </a:pPr>
            <a:endParaRPr lang="en-GB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337220"/>
            <a:ext cx="8208912" cy="90010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6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7544" y="2281437"/>
            <a:ext cx="8208912" cy="223224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GB" i="1" dirty="0" smtClean="0"/>
              <a:t>“</a:t>
            </a:r>
            <a:r>
              <a:rPr lang="en-GB" i="1" dirty="0"/>
              <a:t>the alcohol industry has no role in the formulation of alcohol policies, which must be protected from distortion by commercial or vested interests” </a:t>
            </a:r>
            <a:r>
              <a:rPr lang="en-GB" i="1" dirty="0" smtClean="0"/>
              <a:t>(</a:t>
            </a:r>
            <a:r>
              <a:rPr lang="en-GB" i="1" dirty="0" smtClean="0">
                <a:hlinkClick r:id="rId2" action="ppaction://hlinkfile" tooltip="Chan, 2013 #223"/>
              </a:rPr>
              <a:t>BMJ, </a:t>
            </a:r>
            <a:r>
              <a:rPr lang="en-GB" i="1" dirty="0">
                <a:hlinkClick r:id="rId2" action="ppaction://hlinkfile" tooltip="Chan, 2013 #223"/>
              </a:rPr>
              <a:t>2013</a:t>
            </a:r>
            <a:r>
              <a:rPr lang="en-GB" i="1" dirty="0"/>
              <a:t>).</a:t>
            </a:r>
            <a:endParaRPr lang="en-GB" dirty="0"/>
          </a:p>
          <a:p>
            <a:pPr marL="180000" lvl="1" indent="0">
              <a:lnSpc>
                <a:spcPct val="120000"/>
              </a:lnSpc>
              <a:buNone/>
            </a:pPr>
            <a:endParaRPr lang="en-GB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337220"/>
            <a:ext cx="8208912" cy="90010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THANK YOU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5464" y="3577580"/>
            <a:ext cx="8208342" cy="540060"/>
          </a:xfrm>
        </p:spPr>
        <p:txBody>
          <a:bodyPr>
            <a:normAutofit/>
          </a:bodyPr>
          <a:lstStyle/>
          <a:p>
            <a:r>
              <a:rPr lang="en-AU" sz="2000" dirty="0" smtClean="0"/>
              <a:t>Margaret </a:t>
            </a:r>
            <a:r>
              <a:rPr lang="en-GB" sz="2000" dirty="0" smtClean="0"/>
              <a:t>Chan, Director of the WHO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467544" y="4220178"/>
            <a:ext cx="7272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/>
              <a:t>Our team:</a:t>
            </a:r>
            <a:endParaRPr lang="en-AU" sz="1400" dirty="0"/>
          </a:p>
          <a:p>
            <a:r>
              <a:rPr lang="en-AU" sz="1400" dirty="0" smtClean="0"/>
              <a:t>Nic Droste, Ashlee Curtis, Lucy Zinkiewicz, Florentine Martino, Arlene Walker, Elise Cox, Kerri Coomber, Beth Costa, Shannon Hyder, Steven Litherland, </a:t>
            </a:r>
            <a:r>
              <a:rPr lang="en-AU" sz="1400" dirty="0"/>
              <a:t>Anders Sonderlund, Molly </a:t>
            </a:r>
            <a:r>
              <a:rPr lang="en-AU" sz="1400" dirty="0" smtClean="0"/>
              <a:t>Bickerton, Bianca Tassone, Ashley Rapazzo, Eric Koukounas, </a:t>
            </a:r>
            <a:r>
              <a:rPr lang="en-AU" sz="1400" dirty="0"/>
              <a:t>Andrew Day, </a:t>
            </a:r>
            <a:r>
              <a:rPr lang="en-AU" sz="1400" dirty="0" smtClean="0"/>
              <a:t>Darren Palmer, John Toumbourou,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087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" y="26003"/>
            <a:ext cx="8886383" cy="561241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71600" y="481236"/>
            <a:ext cx="3240360" cy="4824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6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0177"/>
            <a:ext cx="8899074" cy="553147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508104" y="337220"/>
            <a:ext cx="1584176" cy="4896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638" y="265212"/>
            <a:ext cx="8784976" cy="2880320"/>
          </a:xfrm>
        </p:spPr>
        <p:txBody>
          <a:bodyPr/>
          <a:lstStyle/>
          <a:p>
            <a:r>
              <a:rPr lang="en-US" dirty="0" smtClean="0"/>
              <a:t>Alcohol and family &amp; Domestic  violence (FDV):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3" y="3180689"/>
            <a:ext cx="8785101" cy="116773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evidence thus far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Overview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7544" y="1237320"/>
            <a:ext cx="7776864" cy="3564396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AOD </a:t>
            </a:r>
            <a:r>
              <a:rPr lang="en-AU" dirty="0"/>
              <a:t>use </a:t>
            </a:r>
            <a:r>
              <a:rPr lang="en-AU" dirty="0" smtClean="0"/>
              <a:t>(</a:t>
            </a:r>
            <a:r>
              <a:rPr lang="en-AU" dirty="0"/>
              <a:t>particularly </a:t>
            </a:r>
            <a:r>
              <a:rPr lang="en-AU" dirty="0" smtClean="0"/>
              <a:t> alcohol)</a:t>
            </a:r>
            <a:r>
              <a:rPr lang="en-AU" dirty="0"/>
              <a:t> </a:t>
            </a:r>
            <a:r>
              <a:rPr lang="en-AU" dirty="0" smtClean="0"/>
              <a:t>increases: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the </a:t>
            </a:r>
            <a:r>
              <a:rPr lang="en-AU" dirty="0"/>
              <a:t>incidence of FDV </a:t>
            </a:r>
            <a:endParaRPr lang="en-AU" dirty="0" smtClean="0"/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AU" dirty="0" smtClean="0"/>
              <a:t>Severity of FDV 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Association is complex and multifaceted</a:t>
            </a:r>
          </a:p>
          <a:p>
            <a:pPr lvl="1">
              <a:lnSpc>
                <a:spcPct val="120000"/>
              </a:lnSpc>
            </a:pPr>
            <a:endParaRPr lang="en-AU" dirty="0" smtClean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AU" dirty="0" smtClean="0"/>
              <a:t>However</a:t>
            </a:r>
            <a:r>
              <a:rPr lang="en-AU" dirty="0"/>
              <a:t>, </a:t>
            </a:r>
            <a:r>
              <a:rPr lang="en-AU" dirty="0" smtClean="0"/>
              <a:t>AOD </a:t>
            </a:r>
            <a:r>
              <a:rPr lang="en-AU" dirty="0"/>
              <a:t>use and FDV can </a:t>
            </a:r>
            <a:r>
              <a:rPr lang="en-AU" dirty="0" smtClean="0"/>
              <a:t>involve </a:t>
            </a:r>
            <a:r>
              <a:rPr lang="en-AU" dirty="0"/>
              <a:t>a reciprocal bi-directional </a:t>
            </a:r>
            <a:r>
              <a:rPr lang="en-AU" dirty="0" smtClean="0"/>
              <a:t>relationship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Either </a:t>
            </a:r>
            <a:r>
              <a:rPr lang="en-AU" dirty="0"/>
              <a:t>problem can increase risk of the other.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5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FDV and police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Trends and typologies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67544" y="2317440"/>
            <a:ext cx="7488832" cy="2916324"/>
          </a:xfrm>
        </p:spPr>
        <p:txBody>
          <a:bodyPr>
            <a:normAutofit/>
          </a:bodyPr>
          <a:lstStyle/>
          <a:p>
            <a:r>
              <a:rPr lang="en-AU" dirty="0" smtClean="0"/>
              <a:t>41</a:t>
            </a:r>
            <a:r>
              <a:rPr lang="en-AU" dirty="0"/>
              <a:t>% of domestic assault incidents in </a:t>
            </a:r>
            <a:r>
              <a:rPr lang="en-AU" dirty="0" smtClean="0"/>
              <a:t>NSW were </a:t>
            </a:r>
            <a:r>
              <a:rPr lang="en-AU" dirty="0"/>
              <a:t>flagged by police as alcohol related (Grech </a:t>
            </a:r>
            <a:r>
              <a:rPr lang="en-AU" dirty="0" smtClean="0"/>
              <a:t>&amp; Burgess</a:t>
            </a:r>
            <a:r>
              <a:rPr lang="en-AU" dirty="0"/>
              <a:t>, 2011</a:t>
            </a:r>
            <a:r>
              <a:rPr lang="en-AU" dirty="0" smtClean="0"/>
              <a:t>)</a:t>
            </a:r>
          </a:p>
          <a:p>
            <a:r>
              <a:rPr lang="en-AU" dirty="0" smtClean="0"/>
              <a:t>International estimates 25-45%</a:t>
            </a:r>
          </a:p>
          <a:p>
            <a:endParaRPr lang="en-US" dirty="0" smtClean="0"/>
          </a:p>
          <a:p>
            <a:r>
              <a:rPr lang="en-US" dirty="0" smtClean="0"/>
              <a:t>Around </a:t>
            </a:r>
            <a:r>
              <a:rPr lang="en-US" u="sng" dirty="0" smtClean="0"/>
              <a:t>50% of offences are once-off offences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Alcohol use and FDV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Associations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7544" y="2317440"/>
            <a:ext cx="7776864" cy="27723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AU" dirty="0" smtClean="0"/>
              <a:t>Any drinking day: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8 times </a:t>
            </a:r>
            <a:r>
              <a:rPr lang="en-AU" dirty="0"/>
              <a:t>higher odds </a:t>
            </a:r>
            <a:r>
              <a:rPr lang="en-AU" dirty="0" smtClean="0"/>
              <a:t>of male-to-female violence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11 times </a:t>
            </a:r>
            <a:r>
              <a:rPr lang="en-AU" dirty="0" smtClean="0"/>
              <a:t>higher odds of SEVERE </a:t>
            </a:r>
            <a:r>
              <a:rPr lang="en-AU" dirty="0"/>
              <a:t>male-to-female violence.</a:t>
            </a:r>
            <a:endParaRPr lang="en-AU" dirty="0" smtClean="0"/>
          </a:p>
          <a:p>
            <a:pPr>
              <a:lnSpc>
                <a:spcPct val="120000"/>
              </a:lnSpc>
            </a:pPr>
            <a:r>
              <a:rPr lang="en-AU" dirty="0" smtClean="0"/>
              <a:t>Heavy drinking days: 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19 </a:t>
            </a:r>
            <a:r>
              <a:rPr lang="en-AU" dirty="0"/>
              <a:t>times </a:t>
            </a:r>
            <a:r>
              <a:rPr lang="en-AU" dirty="0" smtClean="0"/>
              <a:t>higher </a:t>
            </a:r>
            <a:r>
              <a:rPr lang="en-AU" dirty="0"/>
              <a:t>odds of SEVERE male-to-female </a:t>
            </a:r>
            <a:r>
              <a:rPr lang="en-AU" dirty="0" smtClean="0"/>
              <a:t>violence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75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Alcohol Use and FDV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8114" y="1237320"/>
            <a:ext cx="8208342" cy="540060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Policy relationships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7544" y="2297438"/>
            <a:ext cx="8208912" cy="293632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AU" dirty="0" smtClean="0"/>
              <a:t>Outlet Density - strong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WA: </a:t>
            </a:r>
            <a:r>
              <a:rPr lang="en-AU" dirty="0"/>
              <a:t>residential violence increased by 26 per </a:t>
            </a:r>
            <a:r>
              <a:rPr lang="en-AU" dirty="0" smtClean="0"/>
              <a:t>cent for </a:t>
            </a:r>
            <a:r>
              <a:rPr lang="en-AU" dirty="0"/>
              <a:t>every 10,000 </a:t>
            </a:r>
            <a:r>
              <a:rPr lang="en-AU" dirty="0" smtClean="0"/>
              <a:t>L of </a:t>
            </a:r>
            <a:r>
              <a:rPr lang="en-AU" dirty="0"/>
              <a:t>pure alcohol </a:t>
            </a:r>
            <a:r>
              <a:rPr lang="en-AU" dirty="0" smtClean="0"/>
              <a:t>sold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VIC: a 10 per </a:t>
            </a:r>
            <a:r>
              <a:rPr lang="en-AU" dirty="0"/>
              <a:t>cent </a:t>
            </a:r>
            <a:r>
              <a:rPr lang="en-AU" dirty="0" smtClean="0"/>
              <a:t>increase in off-licences was </a:t>
            </a:r>
            <a:r>
              <a:rPr lang="en-AU" dirty="0"/>
              <a:t>associated with a </a:t>
            </a:r>
            <a:r>
              <a:rPr lang="en-AU" dirty="0" smtClean="0"/>
              <a:t>3.3% </a:t>
            </a:r>
            <a:r>
              <a:rPr lang="en-AU" dirty="0"/>
              <a:t>per cent increase </a:t>
            </a:r>
            <a:r>
              <a:rPr lang="en-AU" dirty="0" smtClean="0"/>
              <a:t>FDV. 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Price – not conclusive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USA</a:t>
            </a:r>
            <a:r>
              <a:rPr lang="en-AU" dirty="0"/>
              <a:t>: a 1% price </a:t>
            </a:r>
            <a:r>
              <a:rPr lang="en-AU" dirty="0" smtClean="0"/>
              <a:t>increase was </a:t>
            </a:r>
            <a:r>
              <a:rPr lang="en-AU" dirty="0"/>
              <a:t>associated with a </a:t>
            </a:r>
            <a:r>
              <a:rPr lang="en-AU" dirty="0" smtClean="0"/>
              <a:t>3.1 </a:t>
            </a:r>
            <a:r>
              <a:rPr lang="en-AU" dirty="0"/>
              <a:t>– 3.5% reduction </a:t>
            </a:r>
            <a:r>
              <a:rPr lang="en-AU" dirty="0" smtClean="0"/>
              <a:t>in ‘wife abuse’.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Trading hour restrictions  (Brazil)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reductions in assaults against women 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Reductions in homicides of women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757378"/>
            <a:ext cx="7920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Moderate drinkers make up the bulk of offenders and victims</a:t>
            </a:r>
          </a:p>
        </p:txBody>
      </p:sp>
    </p:spTree>
    <p:extLst>
      <p:ext uri="{BB962C8B-B14F-4D97-AF65-F5344CB8AC3E}">
        <p14:creationId xmlns:p14="http://schemas.microsoft.com/office/powerpoint/2010/main" val="2245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worldly-16-10-blue-calibri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presentation-worldly-16-10-blue-calibri (1)</Template>
  <TotalTime>4623</TotalTime>
  <Words>918</Words>
  <Application>Microsoft Office PowerPoint</Application>
  <PresentationFormat>On-screen Show (16:10)</PresentationFormat>
  <Paragraphs>179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Times New Roman</vt:lpstr>
      <vt:lpstr>WordyBlack</vt:lpstr>
      <vt:lpstr>WordyLight</vt:lpstr>
      <vt:lpstr>presentation-worldly-16-10-blue-calibri (1)</vt:lpstr>
      <vt:lpstr>5_Office Theme</vt:lpstr>
      <vt:lpstr>12_Office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Tips</dc:title>
  <dc:creator>Peter Miller</dc:creator>
  <cp:lastModifiedBy>One Vision</cp:lastModifiedBy>
  <cp:revision>124</cp:revision>
  <dcterms:created xsi:type="dcterms:W3CDTF">2013-08-14T19:29:07Z</dcterms:created>
  <dcterms:modified xsi:type="dcterms:W3CDTF">2014-10-28T02:18:20Z</dcterms:modified>
</cp:coreProperties>
</file>