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handoutMasterIdLst>
    <p:handoutMasterId r:id="rId10"/>
  </p:handoutMasterIdLst>
  <p:sldIdLst>
    <p:sldId id="256" r:id="rId2"/>
    <p:sldId id="258" r:id="rId3"/>
    <p:sldId id="257" r:id="rId4"/>
    <p:sldId id="259" r:id="rId5"/>
    <p:sldId id="260" r:id="rId6"/>
    <p:sldId id="261" r:id="rId7"/>
    <p:sldId id="262"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omedu\Desktop\graphs%20annual%20report_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exar:graphs%20for%20annual%20report%202013-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c:f>
              <c:strCache>
                <c:ptCount val="1"/>
                <c:pt idx="0">
                  <c:v>Crisis visits</c:v>
                </c:pt>
              </c:strCache>
            </c:strRef>
          </c:tx>
          <c:invertIfNegative val="0"/>
          <c:cat>
            <c:strRef>
              <c:f>Sheet1!$A$3:$A$5</c:f>
              <c:strCache>
                <c:ptCount val="3"/>
                <c:pt idx="0">
                  <c:v>2011/12</c:v>
                </c:pt>
                <c:pt idx="1">
                  <c:v>2012/13</c:v>
                </c:pt>
                <c:pt idx="2">
                  <c:v>2013/14</c:v>
                </c:pt>
              </c:strCache>
            </c:strRef>
          </c:cat>
          <c:val>
            <c:numRef>
              <c:f>Sheet1!$B$3:$B$5</c:f>
              <c:numCache>
                <c:formatCode>General</c:formatCode>
                <c:ptCount val="3"/>
                <c:pt idx="0">
                  <c:v>743</c:v>
                </c:pt>
                <c:pt idx="1">
                  <c:v>1183</c:v>
                </c:pt>
                <c:pt idx="2">
                  <c:v>1408</c:v>
                </c:pt>
              </c:numCache>
            </c:numRef>
          </c:val>
        </c:ser>
        <c:dLbls>
          <c:showLegendKey val="0"/>
          <c:showVal val="0"/>
          <c:showCatName val="0"/>
          <c:showSerName val="0"/>
          <c:showPercent val="0"/>
          <c:showBubbleSize val="0"/>
        </c:dLbls>
        <c:gapWidth val="150"/>
        <c:axId val="625219176"/>
        <c:axId val="625228192"/>
      </c:barChart>
      <c:catAx>
        <c:axId val="625219176"/>
        <c:scaling>
          <c:orientation val="minMax"/>
        </c:scaling>
        <c:delete val="0"/>
        <c:axPos val="b"/>
        <c:numFmt formatCode="General" sourceLinked="0"/>
        <c:majorTickMark val="out"/>
        <c:minorTickMark val="none"/>
        <c:tickLblPos val="nextTo"/>
        <c:crossAx val="625228192"/>
        <c:crosses val="autoZero"/>
        <c:auto val="1"/>
        <c:lblAlgn val="ctr"/>
        <c:lblOffset val="100"/>
        <c:noMultiLvlLbl val="0"/>
      </c:catAx>
      <c:valAx>
        <c:axId val="625228192"/>
        <c:scaling>
          <c:orientation val="minMax"/>
        </c:scaling>
        <c:delete val="0"/>
        <c:axPos val="l"/>
        <c:majorGridlines/>
        <c:numFmt formatCode="General" sourceLinked="1"/>
        <c:majorTickMark val="out"/>
        <c:minorTickMark val="none"/>
        <c:tickLblPos val="nextTo"/>
        <c:crossAx val="62521917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18996062992127"/>
          <c:y val="0.11481372664237866"/>
          <c:w val="0.84602244094488188"/>
          <c:h val="0.76055118110236219"/>
        </c:manualLayout>
      </c:layout>
      <c:barChart>
        <c:barDir val="col"/>
        <c:grouping val="clustered"/>
        <c:varyColors val="0"/>
        <c:ser>
          <c:idx val="0"/>
          <c:order val="0"/>
          <c:tx>
            <c:strRef>
              <c:f>Sheet1!$B$48</c:f>
              <c:strCache>
                <c:ptCount val="1"/>
                <c:pt idx="0">
                  <c:v>Total incoming contacts to DVCS by year</c:v>
                </c:pt>
              </c:strCache>
            </c:strRef>
          </c:tx>
          <c:invertIfNegative val="0"/>
          <c:cat>
            <c:strRef>
              <c:f>Sheet1!$A$49:$A$53</c:f>
              <c:strCache>
                <c:ptCount val="5"/>
                <c:pt idx="0">
                  <c:v>2009/10</c:v>
                </c:pt>
                <c:pt idx="1">
                  <c:v>2010/11</c:v>
                </c:pt>
                <c:pt idx="2">
                  <c:v>2011/12</c:v>
                </c:pt>
                <c:pt idx="3">
                  <c:v>2012/13</c:v>
                </c:pt>
                <c:pt idx="4">
                  <c:v>2013/14</c:v>
                </c:pt>
              </c:strCache>
            </c:strRef>
          </c:cat>
          <c:val>
            <c:numRef>
              <c:f>Sheet1!$B$49:$B$53</c:f>
              <c:numCache>
                <c:formatCode>General</c:formatCode>
                <c:ptCount val="5"/>
                <c:pt idx="0">
                  <c:v>11291</c:v>
                </c:pt>
                <c:pt idx="1">
                  <c:v>11452</c:v>
                </c:pt>
                <c:pt idx="2">
                  <c:v>12482</c:v>
                </c:pt>
                <c:pt idx="3">
                  <c:v>13408</c:v>
                </c:pt>
                <c:pt idx="4">
                  <c:v>15647</c:v>
                </c:pt>
              </c:numCache>
            </c:numRef>
          </c:val>
        </c:ser>
        <c:dLbls>
          <c:showLegendKey val="0"/>
          <c:showVal val="0"/>
          <c:showCatName val="0"/>
          <c:showSerName val="0"/>
          <c:showPercent val="0"/>
          <c:showBubbleSize val="0"/>
        </c:dLbls>
        <c:gapWidth val="150"/>
        <c:axId val="625223488"/>
        <c:axId val="625225840"/>
      </c:barChart>
      <c:catAx>
        <c:axId val="625223488"/>
        <c:scaling>
          <c:orientation val="minMax"/>
        </c:scaling>
        <c:delete val="0"/>
        <c:axPos val="b"/>
        <c:numFmt formatCode="General" sourceLinked="0"/>
        <c:majorTickMark val="out"/>
        <c:minorTickMark val="none"/>
        <c:tickLblPos val="nextTo"/>
        <c:txPr>
          <a:bodyPr/>
          <a:lstStyle/>
          <a:p>
            <a:pPr>
              <a:defRPr lang="en-AU"/>
            </a:pPr>
            <a:endParaRPr lang="en-US"/>
          </a:p>
        </c:txPr>
        <c:crossAx val="625225840"/>
        <c:crosses val="autoZero"/>
        <c:auto val="1"/>
        <c:lblAlgn val="ctr"/>
        <c:lblOffset val="100"/>
        <c:noMultiLvlLbl val="0"/>
      </c:catAx>
      <c:valAx>
        <c:axId val="625225840"/>
        <c:scaling>
          <c:orientation val="minMax"/>
        </c:scaling>
        <c:delete val="0"/>
        <c:axPos val="l"/>
        <c:majorGridlines/>
        <c:numFmt formatCode="General" sourceLinked="1"/>
        <c:majorTickMark val="out"/>
        <c:minorTickMark val="none"/>
        <c:tickLblPos val="nextTo"/>
        <c:txPr>
          <a:bodyPr/>
          <a:lstStyle/>
          <a:p>
            <a:pPr>
              <a:defRPr lang="en-AU"/>
            </a:pPr>
            <a:endParaRPr lang="en-US"/>
          </a:p>
        </c:txPr>
        <c:crossAx val="625223488"/>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CD3AECF-55B2-4BA0-984E-E968B6C36FCE}" type="datetimeFigureOut">
              <a:rPr lang="en-AU" smtClean="0"/>
              <a:t>28/10/2014</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9682491-9E8E-44A5-8C06-D8FEE3386714}" type="slidenum">
              <a:rPr lang="en-AU" smtClean="0"/>
              <a:t>‹#›</a:t>
            </a:fld>
            <a:endParaRPr lang="en-AU"/>
          </a:p>
        </p:txBody>
      </p:sp>
    </p:spTree>
    <p:extLst>
      <p:ext uri="{BB962C8B-B14F-4D97-AF65-F5344CB8AC3E}">
        <p14:creationId xmlns:p14="http://schemas.microsoft.com/office/powerpoint/2010/main" val="213671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0B5369-A245-46BC-96C4-E69999EE3395}" type="datetimeFigureOut">
              <a:rPr lang="en-AU" smtClean="0"/>
              <a:t>28/10/2014</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C7A7DEE-F36F-476A-B9F0-2D2957060CE7}" type="slidenum">
              <a:rPr lang="en-AU" smtClean="0"/>
              <a:t>‹#›</a:t>
            </a:fld>
            <a:endParaRPr lang="en-AU"/>
          </a:p>
        </p:txBody>
      </p:sp>
    </p:spTree>
    <p:extLst>
      <p:ext uri="{BB962C8B-B14F-4D97-AF65-F5344CB8AC3E}">
        <p14:creationId xmlns:p14="http://schemas.microsoft.com/office/powerpoint/2010/main" val="581423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C7A7DEE-F36F-476A-B9F0-2D2957060CE7}" type="slidenum">
              <a:rPr lang="en-AU" smtClean="0"/>
              <a:t>3</a:t>
            </a:fld>
            <a:endParaRPr lang="en-AU"/>
          </a:p>
        </p:txBody>
      </p:sp>
    </p:spTree>
    <p:extLst>
      <p:ext uri="{BB962C8B-B14F-4D97-AF65-F5344CB8AC3E}">
        <p14:creationId xmlns:p14="http://schemas.microsoft.com/office/powerpoint/2010/main" val="3121960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80903D-E284-49AE-B104-CF63775E5786}"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939C54-C342-42BC-9BB3-8FE213F781B5}" type="slidenum">
              <a:rPr lang="en-AU" smtClean="0"/>
              <a:t>‹#›</a:t>
            </a:fld>
            <a:endParaRPr lang="en-A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80903D-E284-49AE-B104-CF63775E5786}"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939C54-C342-42BC-9BB3-8FE213F781B5}" type="slidenum">
              <a:rPr lang="en-AU" smtClean="0"/>
              <a:t>‹#›</a:t>
            </a:fld>
            <a:endParaRPr lang="en-A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F80903D-E284-49AE-B104-CF63775E5786}"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939C54-C342-42BC-9BB3-8FE213F781B5}" type="slidenum">
              <a:rPr lang="en-AU" smtClean="0"/>
              <a:t>‹#›</a:t>
            </a:fld>
            <a:endParaRPr lang="en-A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80903D-E284-49AE-B104-CF63775E5786}"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939C54-C342-42BC-9BB3-8FE213F781B5}" type="slidenum">
              <a:rPr lang="en-AU" smtClean="0"/>
              <a:t>‹#›</a:t>
            </a:fld>
            <a:endParaRPr lang="en-AU"/>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80903D-E284-49AE-B104-CF63775E5786}" type="datetimeFigureOut">
              <a:rPr lang="en-AU" smtClean="0"/>
              <a:t>28/10/2014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F939C54-C342-42BC-9BB3-8FE213F781B5}" type="slidenum">
              <a:rPr lang="en-AU" smtClean="0"/>
              <a:t>‹#›</a:t>
            </a:fld>
            <a:endParaRPr lang="en-A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F80903D-E284-49AE-B104-CF63775E5786}" type="datetimeFigureOut">
              <a:rPr lang="en-AU" smtClean="0"/>
              <a:t>28/10/2014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939C54-C342-42BC-9BB3-8FE213F781B5}" type="slidenum">
              <a:rPr lang="en-AU" smtClean="0"/>
              <a:t>‹#›</a:t>
            </a:fld>
            <a:endParaRPr lang="en-AU"/>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80903D-E284-49AE-B104-CF63775E5786}" type="datetimeFigureOut">
              <a:rPr lang="en-AU" smtClean="0"/>
              <a:t>28/10/2014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F939C54-C342-42BC-9BB3-8FE213F781B5}" type="slidenum">
              <a:rPr lang="en-AU" smtClean="0"/>
              <a:t>‹#›</a:t>
            </a:fld>
            <a:endParaRPr lang="en-A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80903D-E284-49AE-B104-CF63775E5786}" type="datetimeFigureOut">
              <a:rPr lang="en-AU" smtClean="0"/>
              <a:t>28/10/2014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F939C54-C342-42BC-9BB3-8FE213F781B5}" type="slidenum">
              <a:rPr lang="en-AU" smtClean="0"/>
              <a:t>‹#›</a:t>
            </a:fld>
            <a:endParaRPr lang="en-A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F80903D-E284-49AE-B104-CF63775E5786}" type="datetimeFigureOut">
              <a:rPr lang="en-AU" smtClean="0"/>
              <a:t>28/10/2014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F939C54-C342-42BC-9BB3-8FE213F781B5}" type="slidenum">
              <a:rPr lang="en-AU" smtClean="0"/>
              <a:t>‹#›</a:t>
            </a:fld>
            <a:endParaRPr lang="en-A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F80903D-E284-49AE-B104-CF63775E5786}" type="datetimeFigureOut">
              <a:rPr lang="en-AU" smtClean="0"/>
              <a:t>28/10/2014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939C54-C342-42BC-9BB3-8FE213F781B5}" type="slidenum">
              <a:rPr lang="en-AU" smtClean="0"/>
              <a:t>‹#›</a:t>
            </a:fld>
            <a:endParaRPr lang="en-A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80903D-E284-49AE-B104-CF63775E5786}" type="datetimeFigureOut">
              <a:rPr lang="en-AU" smtClean="0"/>
              <a:t>28/10/2014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F939C54-C342-42BC-9BB3-8FE213F781B5}" type="slidenum">
              <a:rPr lang="en-AU" smtClean="0"/>
              <a:t>‹#›</a:t>
            </a:fld>
            <a:endParaRPr lang="en-A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F80903D-E284-49AE-B104-CF63775E5786}" type="datetimeFigureOut">
              <a:rPr lang="en-AU" smtClean="0"/>
              <a:t>28/10/2014</a:t>
            </a:fld>
            <a:endParaRPr lang="en-A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A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F939C54-C342-42BC-9BB3-8FE213F781B5}" type="slidenum">
              <a:rPr lang="en-AU" smtClean="0"/>
              <a:t>‹#›</a:t>
            </a:fld>
            <a:endParaRPr lang="en-A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1.umn.edu/humanrts/svaw/domestic/training/index.htm#myth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AMA National Alcohol Summit 2014</a:t>
            </a:r>
            <a:br>
              <a:rPr lang="en-AU" dirty="0" smtClean="0"/>
            </a:br>
            <a:endParaRPr lang="en-AU" dirty="0"/>
          </a:p>
        </p:txBody>
      </p:sp>
      <p:sp>
        <p:nvSpPr>
          <p:cNvPr id="3" name="Subtitle 2"/>
          <p:cNvSpPr>
            <a:spLocks noGrp="1"/>
          </p:cNvSpPr>
          <p:nvPr>
            <p:ph type="subTitle" idx="1"/>
          </p:nvPr>
        </p:nvSpPr>
        <p:spPr/>
        <p:txBody>
          <a:bodyPr/>
          <a:lstStyle/>
          <a:p>
            <a:r>
              <a:rPr lang="en-AU" dirty="0" smtClean="0"/>
              <a:t>Domestic Violence and the intersection of alcohol  from a front-line service perspective </a:t>
            </a:r>
            <a:endParaRPr lang="en-AU" dirty="0"/>
          </a:p>
          <a:p>
            <a:endParaRPr lang="en-AU" dirty="0"/>
          </a:p>
        </p:txBody>
      </p:sp>
      <p:pic>
        <p:nvPicPr>
          <p:cNvPr id="1026" name="Picture 2" descr="C:\Users\Mirjana\Desktop\unnam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509120"/>
            <a:ext cx="3600400" cy="1371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4547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Number of people DVCS supports each year (94% are women)</a:t>
            </a:r>
            <a:endParaRPr lang="en-AU" dirty="0"/>
          </a:p>
        </p:txBody>
      </p:sp>
      <p:sp>
        <p:nvSpPr>
          <p:cNvPr id="5" name="Content Placeholder 4"/>
          <p:cNvSpPr>
            <a:spLocks noGrp="1"/>
          </p:cNvSpPr>
          <p:nvPr>
            <p:ph idx="1"/>
          </p:nvPr>
        </p:nvSpPr>
        <p:spPr/>
        <p:txBody>
          <a:bodyPr/>
          <a:lstStyle/>
          <a:p>
            <a:r>
              <a:rPr lang="en-AU" sz="1200" dirty="0" smtClean="0"/>
              <a:t>A comparison </a:t>
            </a:r>
            <a:r>
              <a:rPr lang="en-AU" sz="1200" dirty="0"/>
              <a:t>of crisis visits over three years, demonstrating an increase in the number of visits that crisis workers are attending. In the </a:t>
            </a:r>
            <a:r>
              <a:rPr lang="en-AU" sz="1200" dirty="0" smtClean="0"/>
              <a:t>2013/14 </a:t>
            </a:r>
            <a:r>
              <a:rPr lang="en-AU" sz="1200" dirty="0"/>
              <a:t>period DVCS attended 1408 crisis visits; significantly more visits than any other recorded year in the service’s history. </a:t>
            </a:r>
          </a:p>
          <a:p>
            <a:endParaRPr lang="en-AU" dirty="0"/>
          </a:p>
        </p:txBody>
      </p:sp>
      <p:graphicFrame>
        <p:nvGraphicFramePr>
          <p:cNvPr id="6" name="Chart 5"/>
          <p:cNvGraphicFramePr/>
          <p:nvPr>
            <p:extLst>
              <p:ext uri="{D42A27DB-BD31-4B8C-83A1-F6EECF244321}">
                <p14:modId xmlns:p14="http://schemas.microsoft.com/office/powerpoint/2010/main" val="534568868"/>
              </p:ext>
            </p:extLst>
          </p:nvPr>
        </p:nvGraphicFramePr>
        <p:xfrm>
          <a:off x="2123728" y="3429000"/>
          <a:ext cx="4572000" cy="2808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09425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sz="1400" dirty="0" smtClean="0">
                <a:latin typeface="Calibri" panose="020F0502020204030204" pitchFamily="34" charset="0"/>
              </a:rPr>
              <a:t>Total </a:t>
            </a:r>
            <a:r>
              <a:rPr lang="en-AU" sz="1400" dirty="0">
                <a:latin typeface="Calibri" panose="020F0502020204030204" pitchFamily="34" charset="0"/>
              </a:rPr>
              <a:t>incoming contacts received by </a:t>
            </a:r>
            <a:r>
              <a:rPr lang="en-AU" sz="1400" dirty="0" smtClean="0">
                <a:latin typeface="Calibri" panose="020F0502020204030204" pitchFamily="34" charset="0"/>
              </a:rPr>
              <a:t>DVCS </a:t>
            </a:r>
            <a:r>
              <a:rPr lang="en-AU" sz="1400" dirty="0">
                <a:latin typeface="Calibri" panose="020F0502020204030204" pitchFamily="34" charset="0"/>
              </a:rPr>
              <a:t>over a five year period. This demonstrates the yearly increase in demand for DVCS support. In the 2013-14 period workers received 2239 more calls than the previous </a:t>
            </a:r>
            <a:r>
              <a:rPr lang="en-AU" sz="1400" dirty="0" smtClean="0">
                <a:latin typeface="Calibri" panose="020F0502020204030204" pitchFamily="34" charset="0"/>
              </a:rPr>
              <a:t>year</a:t>
            </a:r>
            <a:endParaRPr lang="en-AU" sz="1400" dirty="0"/>
          </a:p>
          <a:p>
            <a:endParaRPr lang="en-AU" dirty="0"/>
          </a:p>
        </p:txBody>
      </p:sp>
      <p:sp>
        <p:nvSpPr>
          <p:cNvPr id="3" name="Title 2"/>
          <p:cNvSpPr>
            <a:spLocks noGrp="1"/>
          </p:cNvSpPr>
          <p:nvPr>
            <p:ph type="title"/>
          </p:nvPr>
        </p:nvSpPr>
        <p:spPr/>
        <p:txBody>
          <a:bodyPr>
            <a:normAutofit fontScale="90000"/>
          </a:bodyPr>
          <a:lstStyle/>
          <a:p>
            <a:r>
              <a:rPr lang="en-AU" b="1" dirty="0"/>
              <a:t>N</a:t>
            </a:r>
            <a:r>
              <a:rPr lang="en-AU" b="1" dirty="0" smtClean="0"/>
              <a:t>umber </a:t>
            </a:r>
            <a:r>
              <a:rPr lang="en-AU" b="1" dirty="0"/>
              <a:t>of p</a:t>
            </a:r>
            <a:r>
              <a:rPr lang="en-AU" b="1" dirty="0" smtClean="0"/>
              <a:t>eople DVCS </a:t>
            </a:r>
            <a:r>
              <a:rPr lang="en-AU" b="1" dirty="0"/>
              <a:t>supports each </a:t>
            </a:r>
            <a:r>
              <a:rPr lang="en-AU" b="1" dirty="0" smtClean="0"/>
              <a:t>year (94% are women)</a:t>
            </a:r>
            <a:endParaRPr lang="en-AU" dirty="0"/>
          </a:p>
        </p:txBody>
      </p:sp>
      <p:graphicFrame>
        <p:nvGraphicFramePr>
          <p:cNvPr id="4" name="C 13"/>
          <p:cNvGraphicFramePr/>
          <p:nvPr>
            <p:extLst>
              <p:ext uri="{D42A27DB-BD31-4B8C-83A1-F6EECF244321}">
                <p14:modId xmlns:p14="http://schemas.microsoft.com/office/powerpoint/2010/main" val="3802181078"/>
              </p:ext>
            </p:extLst>
          </p:nvPr>
        </p:nvGraphicFramePr>
        <p:xfrm>
          <a:off x="1979712" y="3429000"/>
          <a:ext cx="5080000" cy="2552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24127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AU" dirty="0"/>
              <a:t>The relationship between alcohol and domestic violence is complicated. A prevailing </a:t>
            </a:r>
            <a:r>
              <a:rPr lang="en-AU" dirty="0">
                <a:solidFill>
                  <a:schemeClr val="accent3">
                    <a:lumMod val="60000"/>
                    <a:lumOff val="40000"/>
                  </a:schemeClr>
                </a:solidFill>
                <a:hlinkClick r:id="rId2"/>
              </a:rPr>
              <a:t>myth about domestic violence</a:t>
            </a:r>
            <a:r>
              <a:rPr lang="en-AU" dirty="0">
                <a:solidFill>
                  <a:schemeClr val="accent3">
                    <a:lumMod val="60000"/>
                    <a:lumOff val="40000"/>
                  </a:schemeClr>
                </a:solidFill>
              </a:rPr>
              <a:t> </a:t>
            </a:r>
            <a:r>
              <a:rPr lang="en-AU" dirty="0"/>
              <a:t>is that alcohol and drugs are the major </a:t>
            </a:r>
            <a:r>
              <a:rPr lang="en-AU" dirty="0" smtClean="0"/>
              <a:t>causes.</a:t>
            </a:r>
          </a:p>
          <a:p>
            <a:r>
              <a:rPr lang="en-AU" dirty="0"/>
              <a:t>T</a:t>
            </a:r>
            <a:r>
              <a:rPr lang="en-AU" dirty="0" smtClean="0"/>
              <a:t>he </a:t>
            </a:r>
            <a:r>
              <a:rPr lang="en-AU" dirty="0"/>
              <a:t>use of alcohol may have an effect on the severity of the abuse or the ease with which the person can justify their </a:t>
            </a:r>
            <a:r>
              <a:rPr lang="en-AU" dirty="0" smtClean="0"/>
              <a:t>actions.</a:t>
            </a:r>
          </a:p>
          <a:p>
            <a:r>
              <a:rPr lang="en-AU" dirty="0" smtClean="0"/>
              <a:t>A person </a:t>
            </a:r>
            <a:r>
              <a:rPr lang="en-AU" dirty="0"/>
              <a:t>that uses violence within their intimate relationship </a:t>
            </a:r>
            <a:r>
              <a:rPr lang="en-AU" dirty="0">
                <a:solidFill>
                  <a:schemeClr val="accent3"/>
                </a:solidFill>
              </a:rPr>
              <a:t>does not become violent “because” drinking causes them to lose control of their temper</a:t>
            </a:r>
            <a:r>
              <a:rPr lang="en-AU" dirty="0"/>
              <a:t>. Domestic Violence is used to exert power and control over another; it does not represent a loss of control.</a:t>
            </a:r>
          </a:p>
        </p:txBody>
      </p:sp>
      <p:sp>
        <p:nvSpPr>
          <p:cNvPr id="3" name="Title 2"/>
          <p:cNvSpPr>
            <a:spLocks noGrp="1"/>
          </p:cNvSpPr>
          <p:nvPr>
            <p:ph type="title"/>
          </p:nvPr>
        </p:nvSpPr>
        <p:spPr/>
        <p:txBody>
          <a:bodyPr>
            <a:normAutofit/>
          </a:bodyPr>
          <a:lstStyle/>
          <a:p>
            <a:r>
              <a:rPr lang="en-AU" sz="3200" dirty="0"/>
              <a:t/>
            </a:r>
            <a:br>
              <a:rPr lang="en-AU" sz="3200" dirty="0"/>
            </a:br>
            <a:r>
              <a:rPr lang="en-AU" sz="3200" dirty="0" smtClean="0"/>
              <a:t>Relationship between DV and Alcohol</a:t>
            </a:r>
            <a:endParaRPr lang="en-AU" sz="3200" dirty="0"/>
          </a:p>
        </p:txBody>
      </p:sp>
    </p:spTree>
    <p:extLst>
      <p:ext uri="{BB962C8B-B14F-4D97-AF65-F5344CB8AC3E}">
        <p14:creationId xmlns:p14="http://schemas.microsoft.com/office/powerpoint/2010/main" val="96775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AU" sz="2800" dirty="0"/>
              <a:t>D</a:t>
            </a:r>
            <a:r>
              <a:rPr lang="en-AU" sz="2800" dirty="0" smtClean="0"/>
              <a:t>omestic </a:t>
            </a:r>
            <a:r>
              <a:rPr lang="en-AU" sz="2800" dirty="0"/>
              <a:t>V</a:t>
            </a:r>
            <a:r>
              <a:rPr lang="en-AU" sz="2800" dirty="0" smtClean="0"/>
              <a:t>iolence </a:t>
            </a:r>
            <a:r>
              <a:rPr lang="en-AU" sz="2800" dirty="0"/>
              <a:t>and alcohol use and abuse should be understood and treated as independent </a:t>
            </a:r>
            <a:r>
              <a:rPr lang="en-AU" sz="2800" dirty="0" smtClean="0"/>
              <a:t>problems.</a:t>
            </a:r>
          </a:p>
          <a:p>
            <a:endParaRPr lang="en-AU" sz="2800" dirty="0" smtClean="0"/>
          </a:p>
          <a:p>
            <a:r>
              <a:rPr lang="en-AU" sz="2800" dirty="0" smtClean="0"/>
              <a:t>“If </a:t>
            </a:r>
            <a:r>
              <a:rPr lang="en-AU" sz="2800" dirty="0"/>
              <a:t>my partner is only violent when he is intoxicated is he really responsible for the </a:t>
            </a:r>
            <a:r>
              <a:rPr lang="en-AU" sz="2800" dirty="0" smtClean="0"/>
              <a:t>abuse?” “Is </a:t>
            </a:r>
            <a:r>
              <a:rPr lang="en-AU" sz="2800" dirty="0"/>
              <a:t>the abuse likely to stop if they stop </a:t>
            </a:r>
            <a:r>
              <a:rPr lang="en-AU" sz="2800" dirty="0" smtClean="0"/>
              <a:t>drinking?”</a:t>
            </a:r>
          </a:p>
          <a:p>
            <a:pPr marL="0" indent="0">
              <a:buNone/>
            </a:pPr>
            <a:r>
              <a:rPr lang="en-AU" sz="2800" dirty="0" smtClean="0"/>
              <a:t> </a:t>
            </a:r>
          </a:p>
          <a:p>
            <a:r>
              <a:rPr lang="en-AU" sz="2800" dirty="0" smtClean="0"/>
              <a:t>“…if </a:t>
            </a:r>
            <a:r>
              <a:rPr lang="en-AU" sz="2800" dirty="0"/>
              <a:t>only he didn’t drink then everything would be ok, he would not be abusive and our lives would be perfect”.</a:t>
            </a:r>
          </a:p>
          <a:p>
            <a:endParaRPr lang="en-AU" sz="2800" dirty="0" smtClean="0"/>
          </a:p>
          <a:p>
            <a:endParaRPr lang="en-AU" sz="2800" dirty="0"/>
          </a:p>
          <a:p>
            <a:endParaRPr lang="en-AU" sz="2800" dirty="0"/>
          </a:p>
        </p:txBody>
      </p:sp>
      <p:sp>
        <p:nvSpPr>
          <p:cNvPr id="3" name="Title 2"/>
          <p:cNvSpPr>
            <a:spLocks noGrp="1"/>
          </p:cNvSpPr>
          <p:nvPr>
            <p:ph type="title"/>
          </p:nvPr>
        </p:nvSpPr>
        <p:spPr/>
        <p:txBody>
          <a:bodyPr>
            <a:normAutofit fontScale="90000"/>
          </a:bodyPr>
          <a:lstStyle/>
          <a:p>
            <a:r>
              <a:rPr lang="en-AU" dirty="0"/>
              <a:t>Relationship between DV and Alcohol</a:t>
            </a:r>
          </a:p>
        </p:txBody>
      </p:sp>
    </p:spTree>
    <p:extLst>
      <p:ext uri="{BB962C8B-B14F-4D97-AF65-F5344CB8AC3E}">
        <p14:creationId xmlns:p14="http://schemas.microsoft.com/office/powerpoint/2010/main" val="2479701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AU" dirty="0" smtClean="0"/>
              <a:t>When </a:t>
            </a:r>
            <a:r>
              <a:rPr lang="en-AU" dirty="0"/>
              <a:t>intoxicated, is your partner violent or abusive only to you or to anyone?</a:t>
            </a:r>
            <a:endParaRPr lang="en-AU" sz="2000" dirty="0"/>
          </a:p>
          <a:p>
            <a:pPr lvl="0"/>
            <a:r>
              <a:rPr lang="en-AU" dirty="0"/>
              <a:t>Is there a pattern to the intoxication, e.g is it likely to occur when you have invited friends round, or intend going out for the evening, or after you have had an argument?</a:t>
            </a:r>
            <a:endParaRPr lang="en-AU" sz="2000" dirty="0"/>
          </a:p>
          <a:p>
            <a:pPr lvl="0"/>
            <a:r>
              <a:rPr lang="en-AU" dirty="0"/>
              <a:t>Does your partner believe that being intoxicated causes violence?</a:t>
            </a:r>
            <a:endParaRPr lang="en-AU" sz="2000" dirty="0"/>
          </a:p>
          <a:p>
            <a:pPr lvl="0"/>
            <a:r>
              <a:rPr lang="en-AU" dirty="0"/>
              <a:t>If you have confronted your partner on their abusive or violent behaviour when intoxicated, have they taken immediate and serious steps to stop drinking or does it just carry on with apologies each time?</a:t>
            </a:r>
            <a:endParaRPr lang="en-AU" sz="2000" dirty="0"/>
          </a:p>
          <a:p>
            <a:pPr lvl="0"/>
            <a:r>
              <a:rPr lang="en-AU" dirty="0"/>
              <a:t>Are you aware of emotional and/or psychological abusive behaviour towards you when your partner is not drinking? </a:t>
            </a:r>
            <a:endParaRPr lang="en-AU" sz="2000" dirty="0"/>
          </a:p>
          <a:p>
            <a:pPr lvl="1">
              <a:buFont typeface="Courier New" panose="02070309020205020404" pitchFamily="49" charset="0"/>
              <a:buChar char="o"/>
            </a:pPr>
            <a:endParaRPr lang="en-AU" sz="2600" dirty="0" smtClean="0"/>
          </a:p>
          <a:p>
            <a:endParaRPr lang="en-AU" sz="2600" dirty="0"/>
          </a:p>
          <a:p>
            <a:endParaRPr lang="en-AU" sz="2600" dirty="0" smtClean="0"/>
          </a:p>
          <a:p>
            <a:endParaRPr lang="en-AU" sz="2600" dirty="0"/>
          </a:p>
          <a:p>
            <a:endParaRPr lang="en-AU" dirty="0"/>
          </a:p>
        </p:txBody>
      </p:sp>
      <p:sp>
        <p:nvSpPr>
          <p:cNvPr id="3" name="Title 2"/>
          <p:cNvSpPr>
            <a:spLocks noGrp="1"/>
          </p:cNvSpPr>
          <p:nvPr>
            <p:ph type="title"/>
          </p:nvPr>
        </p:nvSpPr>
        <p:spPr/>
        <p:txBody>
          <a:bodyPr>
            <a:normAutofit/>
          </a:bodyPr>
          <a:lstStyle/>
          <a:p>
            <a:r>
              <a:rPr lang="en-AU" sz="2400" b="1" dirty="0"/>
              <a:t>Some questions we ask our clients to ask themselves regarding the link between alcohol and domestic violence:</a:t>
            </a:r>
            <a:r>
              <a:rPr lang="en-AU" sz="2400" dirty="0"/>
              <a:t/>
            </a:r>
            <a:br>
              <a:rPr lang="en-AU" sz="2400" dirty="0"/>
            </a:br>
            <a:endParaRPr lang="en-AU" sz="2400" dirty="0"/>
          </a:p>
        </p:txBody>
      </p:sp>
    </p:spTree>
    <p:extLst>
      <p:ext uri="{BB962C8B-B14F-4D97-AF65-F5344CB8AC3E}">
        <p14:creationId xmlns:p14="http://schemas.microsoft.com/office/powerpoint/2010/main" val="41113360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a:t>Alcohol abuse </a:t>
            </a:r>
            <a:r>
              <a:rPr lang="en-AU" dirty="0">
                <a:solidFill>
                  <a:schemeClr val="accent3"/>
                </a:solidFill>
              </a:rPr>
              <a:t>does not cause </a:t>
            </a:r>
            <a:r>
              <a:rPr lang="en-AU" dirty="0"/>
              <a:t>abuse and violence, </a:t>
            </a:r>
            <a:r>
              <a:rPr lang="en-AU" dirty="0" smtClean="0"/>
              <a:t>although </a:t>
            </a:r>
            <a:r>
              <a:rPr lang="en-AU" dirty="0"/>
              <a:t>it is often used as an </a:t>
            </a:r>
            <a:r>
              <a:rPr lang="en-AU" dirty="0" smtClean="0"/>
              <a:t>excuse </a:t>
            </a:r>
            <a:r>
              <a:rPr lang="en-AU" dirty="0"/>
              <a:t>for the </a:t>
            </a:r>
            <a:r>
              <a:rPr lang="en-AU" dirty="0" smtClean="0"/>
              <a:t>violence.</a:t>
            </a:r>
          </a:p>
          <a:p>
            <a:r>
              <a:rPr lang="en-AU" dirty="0"/>
              <a:t>The abuse of alcohol and domestic violence has to be </a:t>
            </a:r>
            <a:r>
              <a:rPr lang="en-AU" dirty="0">
                <a:solidFill>
                  <a:schemeClr val="accent3"/>
                </a:solidFill>
              </a:rPr>
              <a:t>tackled individually </a:t>
            </a:r>
            <a:r>
              <a:rPr lang="en-AU" dirty="0"/>
              <a:t>for there to be </a:t>
            </a:r>
            <a:r>
              <a:rPr lang="en-AU" dirty="0" smtClean="0"/>
              <a:t>any </a:t>
            </a:r>
            <a:r>
              <a:rPr lang="en-AU" dirty="0"/>
              <a:t>real </a:t>
            </a:r>
            <a:r>
              <a:rPr lang="en-AU" dirty="0" smtClean="0"/>
              <a:t>change.</a:t>
            </a:r>
          </a:p>
          <a:p>
            <a:r>
              <a:rPr lang="en-AU" dirty="0" smtClean="0"/>
              <a:t>Forcing someone to abuse and become dependent on  alcohol can be a </a:t>
            </a:r>
            <a:r>
              <a:rPr lang="en-AU" dirty="0" smtClean="0">
                <a:solidFill>
                  <a:schemeClr val="accent3"/>
                </a:solidFill>
              </a:rPr>
              <a:t>control tactic.</a:t>
            </a:r>
          </a:p>
          <a:p>
            <a:r>
              <a:rPr lang="en-AU" dirty="0" smtClean="0"/>
              <a:t>Alcohol abuse can make it more difficult to manage the violence and leave a </a:t>
            </a:r>
            <a:r>
              <a:rPr lang="en-AU" smtClean="0"/>
              <a:t>violent relationship.</a:t>
            </a:r>
            <a:endParaRPr lang="en-AU" dirty="0" smtClean="0"/>
          </a:p>
          <a:p>
            <a:endParaRPr lang="en-AU" dirty="0" smtClean="0"/>
          </a:p>
          <a:p>
            <a:endParaRPr lang="en-AU" dirty="0"/>
          </a:p>
        </p:txBody>
      </p:sp>
      <p:sp>
        <p:nvSpPr>
          <p:cNvPr id="3" name="Title 2"/>
          <p:cNvSpPr>
            <a:spLocks noGrp="1"/>
          </p:cNvSpPr>
          <p:nvPr>
            <p:ph type="title"/>
          </p:nvPr>
        </p:nvSpPr>
        <p:spPr/>
        <p:txBody>
          <a:bodyPr/>
          <a:lstStyle/>
          <a:p>
            <a:r>
              <a:rPr lang="en-AU" dirty="0" smtClean="0"/>
              <a:t>Key Messages</a:t>
            </a:r>
            <a:endParaRPr lang="en-AU" dirty="0"/>
          </a:p>
        </p:txBody>
      </p:sp>
    </p:spTree>
    <p:extLst>
      <p:ext uri="{BB962C8B-B14F-4D97-AF65-F5344CB8AC3E}">
        <p14:creationId xmlns:p14="http://schemas.microsoft.com/office/powerpoint/2010/main" val="883029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508</TotalTime>
  <Words>512</Words>
  <Application>Microsoft Office PowerPoint</Application>
  <PresentationFormat>On-screen Show (4:3)</PresentationFormat>
  <Paragraphs>32</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Candara</vt:lpstr>
      <vt:lpstr>Courier New</vt:lpstr>
      <vt:lpstr>Symbol</vt:lpstr>
      <vt:lpstr>Waveform</vt:lpstr>
      <vt:lpstr>AMA National Alcohol Summit 2014 </vt:lpstr>
      <vt:lpstr>Number of people DVCS supports each year (94% are women)</vt:lpstr>
      <vt:lpstr>Number of people DVCS supports each year (94% are women)</vt:lpstr>
      <vt:lpstr> Relationship between DV and Alcohol</vt:lpstr>
      <vt:lpstr>Relationship between DV and Alcohol</vt:lpstr>
      <vt:lpstr>Some questions we ask our clients to ask themselves regarding the link between alcohol and domestic violence: </vt:lpstr>
      <vt:lpstr>Key Messages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Anti-Poverty Week 2014</dc:title>
  <dc:creator>Mirjana</dc:creator>
  <cp:lastModifiedBy>One Vision</cp:lastModifiedBy>
  <cp:revision>19</cp:revision>
  <cp:lastPrinted>2014-10-27T04:28:47Z</cp:lastPrinted>
  <dcterms:created xsi:type="dcterms:W3CDTF">2014-10-11T02:24:39Z</dcterms:created>
  <dcterms:modified xsi:type="dcterms:W3CDTF">2014-10-27T21:50:08Z</dcterms:modified>
</cp:coreProperties>
</file>