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7"/>
  </p:notesMasterIdLst>
  <p:sldIdLst>
    <p:sldId id="296" r:id="rId3"/>
    <p:sldId id="257" r:id="rId4"/>
    <p:sldId id="262" r:id="rId5"/>
    <p:sldId id="264" r:id="rId6"/>
    <p:sldId id="265" r:id="rId7"/>
    <p:sldId id="266" r:id="rId8"/>
    <p:sldId id="281" r:id="rId9"/>
    <p:sldId id="267" r:id="rId10"/>
    <p:sldId id="282" r:id="rId11"/>
    <p:sldId id="268" r:id="rId12"/>
    <p:sldId id="272" r:id="rId13"/>
    <p:sldId id="269" r:id="rId14"/>
    <p:sldId id="270" r:id="rId15"/>
    <p:sldId id="283" r:id="rId16"/>
    <p:sldId id="288" r:id="rId17"/>
    <p:sldId id="286" r:id="rId18"/>
    <p:sldId id="285" r:id="rId19"/>
    <p:sldId id="287" r:id="rId20"/>
    <p:sldId id="289" r:id="rId21"/>
    <p:sldId id="290" r:id="rId22"/>
    <p:sldId id="295" r:id="rId23"/>
    <p:sldId id="278" r:id="rId24"/>
    <p:sldId id="279" r:id="rId25"/>
    <p:sldId id="29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A8D8"/>
    <a:srgbClr val="939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1" autoAdjust="0"/>
    <p:restoredTop sz="94692" autoAdjust="0"/>
  </p:normalViewPr>
  <p:slideViewPr>
    <p:cSldViewPr snapToGrid="0">
      <p:cViewPr varScale="1">
        <p:scale>
          <a:sx n="70" d="100"/>
          <a:sy n="70" d="100"/>
        </p:scale>
        <p:origin x="738" y="72"/>
      </p:cViewPr>
      <p:guideLst>
        <p:guide orient="horz" pos="2160"/>
        <p:guide pos="3840"/>
      </p:guideLst>
    </p:cSldViewPr>
  </p:slideViewPr>
  <p:notesTextViewPr>
    <p:cViewPr>
      <p:scale>
        <a:sx n="3" d="2"/>
        <a:sy n="3" d="2"/>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C50E9-93D3-4136-A23B-2390B85AD10C}" type="datetimeFigureOut">
              <a:rPr lang="en-AU" smtClean="0"/>
              <a:t>28/10/2014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54233-6EDB-46E9-BE3B-619B87931B90}" type="slidenum">
              <a:rPr lang="en-AU" smtClean="0"/>
              <a:t>‹#›</a:t>
            </a:fld>
            <a:endParaRPr lang="en-AU"/>
          </a:p>
        </p:txBody>
      </p:sp>
    </p:spTree>
    <p:extLst>
      <p:ext uri="{BB962C8B-B14F-4D97-AF65-F5344CB8AC3E}">
        <p14:creationId xmlns:p14="http://schemas.microsoft.com/office/powerpoint/2010/main" val="3335287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74B63C-AFBE-408B-94F3-F4CEE3D6F4B2}" type="slidenum">
              <a:rPr lang="en-AU" smtClean="0">
                <a:solidFill>
                  <a:prstClr val="black"/>
                </a:solidFill>
              </a:rPr>
              <a:pPr/>
              <a:t>1</a:t>
            </a:fld>
            <a:endParaRPr lang="en-AU">
              <a:solidFill>
                <a:prstClr val="black"/>
              </a:solidFill>
            </a:endParaRPr>
          </a:p>
        </p:txBody>
      </p:sp>
    </p:spTree>
    <p:extLst>
      <p:ext uri="{BB962C8B-B14F-4D97-AF65-F5344CB8AC3E}">
        <p14:creationId xmlns:p14="http://schemas.microsoft.com/office/powerpoint/2010/main" val="16914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12</a:t>
            </a:fld>
            <a:endParaRPr lang="en-AU"/>
          </a:p>
        </p:txBody>
      </p:sp>
    </p:spTree>
    <p:extLst>
      <p:ext uri="{BB962C8B-B14F-4D97-AF65-F5344CB8AC3E}">
        <p14:creationId xmlns:p14="http://schemas.microsoft.com/office/powerpoint/2010/main" val="1709565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13</a:t>
            </a:fld>
            <a:endParaRPr lang="en-AU"/>
          </a:p>
        </p:txBody>
      </p:sp>
    </p:spTree>
    <p:extLst>
      <p:ext uri="{BB962C8B-B14F-4D97-AF65-F5344CB8AC3E}">
        <p14:creationId xmlns:p14="http://schemas.microsoft.com/office/powerpoint/2010/main" val="4131902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15</a:t>
            </a:fld>
            <a:endParaRPr lang="en-AU"/>
          </a:p>
        </p:txBody>
      </p:sp>
    </p:spTree>
    <p:extLst>
      <p:ext uri="{BB962C8B-B14F-4D97-AF65-F5344CB8AC3E}">
        <p14:creationId xmlns:p14="http://schemas.microsoft.com/office/powerpoint/2010/main" val="3842543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16</a:t>
            </a:fld>
            <a:endParaRPr lang="en-AU"/>
          </a:p>
        </p:txBody>
      </p:sp>
    </p:spTree>
    <p:extLst>
      <p:ext uri="{BB962C8B-B14F-4D97-AF65-F5344CB8AC3E}">
        <p14:creationId xmlns:p14="http://schemas.microsoft.com/office/powerpoint/2010/main" val="2973579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17</a:t>
            </a:fld>
            <a:endParaRPr lang="en-AU"/>
          </a:p>
        </p:txBody>
      </p:sp>
    </p:spTree>
    <p:extLst>
      <p:ext uri="{BB962C8B-B14F-4D97-AF65-F5344CB8AC3E}">
        <p14:creationId xmlns:p14="http://schemas.microsoft.com/office/powerpoint/2010/main" val="3613415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18</a:t>
            </a:fld>
            <a:endParaRPr lang="en-AU"/>
          </a:p>
        </p:txBody>
      </p:sp>
    </p:spTree>
    <p:extLst>
      <p:ext uri="{BB962C8B-B14F-4D97-AF65-F5344CB8AC3E}">
        <p14:creationId xmlns:p14="http://schemas.microsoft.com/office/powerpoint/2010/main" val="3904672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19</a:t>
            </a:fld>
            <a:endParaRPr lang="en-AU"/>
          </a:p>
        </p:txBody>
      </p:sp>
    </p:spTree>
    <p:extLst>
      <p:ext uri="{BB962C8B-B14F-4D97-AF65-F5344CB8AC3E}">
        <p14:creationId xmlns:p14="http://schemas.microsoft.com/office/powerpoint/2010/main" val="1759573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21</a:t>
            </a:fld>
            <a:endParaRPr lang="en-AU"/>
          </a:p>
        </p:txBody>
      </p:sp>
    </p:spTree>
    <p:extLst>
      <p:ext uri="{BB962C8B-B14F-4D97-AF65-F5344CB8AC3E}">
        <p14:creationId xmlns:p14="http://schemas.microsoft.com/office/powerpoint/2010/main" val="2449640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22</a:t>
            </a:fld>
            <a:endParaRPr lang="en-AU"/>
          </a:p>
        </p:txBody>
      </p:sp>
    </p:spTree>
    <p:extLst>
      <p:ext uri="{BB962C8B-B14F-4D97-AF65-F5344CB8AC3E}">
        <p14:creationId xmlns:p14="http://schemas.microsoft.com/office/powerpoint/2010/main" val="2449640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23</a:t>
            </a:fld>
            <a:endParaRPr lang="en-AU"/>
          </a:p>
        </p:txBody>
      </p:sp>
    </p:spTree>
    <p:extLst>
      <p:ext uri="{BB962C8B-B14F-4D97-AF65-F5344CB8AC3E}">
        <p14:creationId xmlns:p14="http://schemas.microsoft.com/office/powerpoint/2010/main" val="1416445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3</a:t>
            </a:fld>
            <a:endParaRPr lang="en-AU"/>
          </a:p>
        </p:txBody>
      </p:sp>
    </p:spTree>
    <p:extLst>
      <p:ext uri="{BB962C8B-B14F-4D97-AF65-F5344CB8AC3E}">
        <p14:creationId xmlns:p14="http://schemas.microsoft.com/office/powerpoint/2010/main" val="3302051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974B63C-AFBE-408B-94F3-F4CEE3D6F4B2}" type="slidenum">
              <a:rPr lang="en-AU" smtClean="0"/>
              <a:t>24</a:t>
            </a:fld>
            <a:endParaRPr lang="en-AU"/>
          </a:p>
        </p:txBody>
      </p:sp>
    </p:spTree>
    <p:extLst>
      <p:ext uri="{BB962C8B-B14F-4D97-AF65-F5344CB8AC3E}">
        <p14:creationId xmlns:p14="http://schemas.microsoft.com/office/powerpoint/2010/main" val="218741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4</a:t>
            </a:fld>
            <a:endParaRPr lang="en-AU"/>
          </a:p>
        </p:txBody>
      </p:sp>
    </p:spTree>
    <p:extLst>
      <p:ext uri="{BB962C8B-B14F-4D97-AF65-F5344CB8AC3E}">
        <p14:creationId xmlns:p14="http://schemas.microsoft.com/office/powerpoint/2010/main" val="90586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5</a:t>
            </a:fld>
            <a:endParaRPr lang="en-AU"/>
          </a:p>
        </p:txBody>
      </p:sp>
    </p:spTree>
    <p:extLst>
      <p:ext uri="{BB962C8B-B14F-4D97-AF65-F5344CB8AC3E}">
        <p14:creationId xmlns:p14="http://schemas.microsoft.com/office/powerpoint/2010/main" val="302841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6</a:t>
            </a:fld>
            <a:endParaRPr lang="en-AU"/>
          </a:p>
        </p:txBody>
      </p:sp>
    </p:spTree>
    <p:extLst>
      <p:ext uri="{BB962C8B-B14F-4D97-AF65-F5344CB8AC3E}">
        <p14:creationId xmlns:p14="http://schemas.microsoft.com/office/powerpoint/2010/main" val="231881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7</a:t>
            </a:fld>
            <a:endParaRPr lang="en-AU"/>
          </a:p>
        </p:txBody>
      </p:sp>
    </p:spTree>
    <p:extLst>
      <p:ext uri="{BB962C8B-B14F-4D97-AF65-F5344CB8AC3E}">
        <p14:creationId xmlns:p14="http://schemas.microsoft.com/office/powerpoint/2010/main" val="3095241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8</a:t>
            </a:fld>
            <a:endParaRPr lang="en-AU"/>
          </a:p>
        </p:txBody>
      </p:sp>
    </p:spTree>
    <p:extLst>
      <p:ext uri="{BB962C8B-B14F-4D97-AF65-F5344CB8AC3E}">
        <p14:creationId xmlns:p14="http://schemas.microsoft.com/office/powerpoint/2010/main" val="1795320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10</a:t>
            </a:fld>
            <a:endParaRPr lang="en-AU"/>
          </a:p>
        </p:txBody>
      </p:sp>
    </p:spTree>
    <p:extLst>
      <p:ext uri="{BB962C8B-B14F-4D97-AF65-F5344CB8AC3E}">
        <p14:creationId xmlns:p14="http://schemas.microsoft.com/office/powerpoint/2010/main" val="3572814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9054233-6EDB-46E9-BE3B-619B87931B90}" type="slidenum">
              <a:rPr lang="en-AU" smtClean="0"/>
              <a:t>11</a:t>
            </a:fld>
            <a:endParaRPr lang="en-AU"/>
          </a:p>
        </p:txBody>
      </p:sp>
    </p:spTree>
    <p:extLst>
      <p:ext uri="{BB962C8B-B14F-4D97-AF65-F5344CB8AC3E}">
        <p14:creationId xmlns:p14="http://schemas.microsoft.com/office/powerpoint/2010/main" val="2193244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E4A0A63-F7E2-42A3-B2B9-D9DAA3AFD4C8}"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41130727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E4A0A63-F7E2-42A3-B2B9-D9DAA3AFD4C8}"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2711870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E4A0A63-F7E2-42A3-B2B9-D9DAA3AFD4C8}"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3383208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D">
    <p:spTree>
      <p:nvGrpSpPr>
        <p:cNvPr id="1" name=""/>
        <p:cNvGrpSpPr/>
        <p:nvPr/>
      </p:nvGrpSpPr>
      <p:grpSpPr>
        <a:xfrm>
          <a:off x="0" y="0"/>
          <a:ext cx="0" cy="0"/>
          <a:chOff x="0" y="0"/>
          <a:chExt cx="0" cy="0"/>
        </a:xfrm>
      </p:grpSpPr>
      <p:sp>
        <p:nvSpPr>
          <p:cNvPr id="11" name="Rectangle 10"/>
          <p:cNvSpPr/>
          <p:nvPr userDrawn="1"/>
        </p:nvSpPr>
        <p:spPr>
          <a:xfrm>
            <a:off x="0" y="6522720"/>
            <a:ext cx="12192000" cy="335280"/>
          </a:xfrm>
          <a:prstGeom prst="rect">
            <a:avLst/>
          </a:prstGeom>
          <a:solidFill>
            <a:srgbClr val="00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userDrawn="1"/>
        </p:nvSpPr>
        <p:spPr>
          <a:xfrm>
            <a:off x="214231" y="6432136"/>
            <a:ext cx="11977769" cy="335280"/>
          </a:xfrm>
          <a:prstGeom prst="rect">
            <a:avLst/>
          </a:prstGeom>
          <a:solidFill>
            <a:srgbClr val="00AFD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8" name="Group 27"/>
          <p:cNvGrpSpPr/>
          <p:nvPr userDrawn="1"/>
        </p:nvGrpSpPr>
        <p:grpSpPr>
          <a:xfrm>
            <a:off x="697800" y="5765994"/>
            <a:ext cx="10796401" cy="369332"/>
            <a:chOff x="1069194" y="5765994"/>
            <a:chExt cx="10796401" cy="369332"/>
          </a:xfrm>
        </p:grpSpPr>
        <p:grpSp>
          <p:nvGrpSpPr>
            <p:cNvPr id="26" name="Group 25"/>
            <p:cNvGrpSpPr/>
            <p:nvPr userDrawn="1"/>
          </p:nvGrpSpPr>
          <p:grpSpPr>
            <a:xfrm>
              <a:off x="6679802" y="5765994"/>
              <a:ext cx="2380488" cy="369332"/>
              <a:chOff x="9364218" y="5451684"/>
              <a:chExt cx="2380488" cy="369332"/>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4218" y="5468598"/>
                <a:ext cx="342900" cy="342900"/>
              </a:xfrm>
              <a:prstGeom prst="rect">
                <a:avLst/>
              </a:prstGeom>
            </p:spPr>
          </p:pic>
          <p:sp>
            <p:nvSpPr>
              <p:cNvPr id="14" name="TextBox 13"/>
              <p:cNvSpPr txBox="1"/>
              <p:nvPr userDrawn="1"/>
            </p:nvSpPr>
            <p:spPr>
              <a:xfrm>
                <a:off x="9774936" y="5451684"/>
                <a:ext cx="1969770" cy="369332"/>
              </a:xfrm>
              <a:prstGeom prst="rect">
                <a:avLst/>
              </a:prstGeom>
              <a:noFill/>
            </p:spPr>
            <p:txBody>
              <a:bodyPr wrap="square" rtlCol="0">
                <a:spAutoFit/>
              </a:bodyPr>
              <a:lstStyle/>
              <a:p>
                <a:pPr algn="l"/>
                <a:r>
                  <a:rPr lang="en-US" sz="1800" b="1" dirty="0" smtClean="0">
                    <a:solidFill>
                      <a:srgbClr val="00AFDC"/>
                    </a:solidFill>
                    <a:latin typeface="+mn-lt"/>
                    <a:cs typeface="Gotham Bold" pitchFamily="50" charset="0"/>
                  </a:rPr>
                  <a:t>@</a:t>
                </a:r>
                <a:r>
                  <a:rPr lang="en-US" sz="1800" b="1" dirty="0" err="1" smtClean="0">
                    <a:solidFill>
                      <a:srgbClr val="00AFDC"/>
                    </a:solidFill>
                    <a:latin typeface="+mn-lt"/>
                    <a:cs typeface="Gotham Bold" pitchFamily="50" charset="0"/>
                  </a:rPr>
                  <a:t>FAREAustralia</a:t>
                </a:r>
                <a:endParaRPr lang="en-AU" sz="1800" b="1" dirty="0">
                  <a:solidFill>
                    <a:srgbClr val="00AFDC"/>
                  </a:solidFill>
                  <a:latin typeface="+mn-lt"/>
                  <a:cs typeface="Gotham Bold" pitchFamily="50" charset="0"/>
                </a:endParaRPr>
              </a:p>
            </p:txBody>
          </p:sp>
        </p:grpSp>
        <p:grpSp>
          <p:nvGrpSpPr>
            <p:cNvPr id="27" name="Group 26"/>
            <p:cNvGrpSpPr/>
            <p:nvPr userDrawn="1"/>
          </p:nvGrpSpPr>
          <p:grpSpPr>
            <a:xfrm>
              <a:off x="9485107" y="5765994"/>
              <a:ext cx="2380488" cy="369332"/>
              <a:chOff x="9364218" y="5964169"/>
              <a:chExt cx="2380488" cy="369332"/>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64218" y="5977675"/>
                <a:ext cx="342900" cy="342900"/>
              </a:xfrm>
              <a:prstGeom prst="rect">
                <a:avLst/>
              </a:prstGeom>
            </p:spPr>
          </p:pic>
          <p:sp>
            <p:nvSpPr>
              <p:cNvPr id="15" name="TextBox 14"/>
              <p:cNvSpPr txBox="1"/>
              <p:nvPr userDrawn="1"/>
            </p:nvSpPr>
            <p:spPr>
              <a:xfrm>
                <a:off x="9774936" y="5964169"/>
                <a:ext cx="1969770" cy="369332"/>
              </a:xfrm>
              <a:prstGeom prst="rect">
                <a:avLst/>
              </a:prstGeom>
              <a:noFill/>
            </p:spPr>
            <p:txBody>
              <a:bodyPr wrap="square" rtlCol="0">
                <a:spAutoFit/>
              </a:bodyPr>
              <a:lstStyle/>
              <a:p>
                <a:pPr algn="l"/>
                <a:r>
                  <a:rPr lang="en-US" sz="1800" b="1" dirty="0" smtClean="0">
                    <a:solidFill>
                      <a:srgbClr val="00AFDC"/>
                    </a:solidFill>
                    <a:latin typeface="+mn-lt"/>
                    <a:cs typeface="Gotham Bold" pitchFamily="50" charset="0"/>
                  </a:rPr>
                  <a:t>Vimeo.com/FARE</a:t>
                </a:r>
                <a:endParaRPr lang="en-AU" sz="1800" b="1" dirty="0">
                  <a:solidFill>
                    <a:srgbClr val="00AFDC"/>
                  </a:solidFill>
                  <a:latin typeface="+mn-lt"/>
                  <a:cs typeface="Gotham Bold" pitchFamily="50" charset="0"/>
                </a:endParaRPr>
              </a:p>
            </p:txBody>
          </p:sp>
        </p:grpSp>
        <p:grpSp>
          <p:nvGrpSpPr>
            <p:cNvPr id="25" name="Group 24"/>
            <p:cNvGrpSpPr/>
            <p:nvPr userDrawn="1"/>
          </p:nvGrpSpPr>
          <p:grpSpPr>
            <a:xfrm>
              <a:off x="3874498" y="5765994"/>
              <a:ext cx="2380488" cy="369332"/>
              <a:chOff x="9364218" y="4939200"/>
              <a:chExt cx="2380488" cy="369332"/>
            </a:xfrm>
          </p:grpSpPr>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64218" y="4952416"/>
                <a:ext cx="342900" cy="342900"/>
              </a:xfrm>
              <a:prstGeom prst="rect">
                <a:avLst/>
              </a:prstGeom>
            </p:spPr>
          </p:pic>
          <p:sp>
            <p:nvSpPr>
              <p:cNvPr id="20" name="TextBox 19"/>
              <p:cNvSpPr txBox="1"/>
              <p:nvPr userDrawn="1"/>
            </p:nvSpPr>
            <p:spPr>
              <a:xfrm>
                <a:off x="9774936" y="4939200"/>
                <a:ext cx="1969770" cy="369332"/>
              </a:xfrm>
              <a:prstGeom prst="rect">
                <a:avLst/>
              </a:prstGeom>
              <a:noFill/>
            </p:spPr>
            <p:txBody>
              <a:bodyPr wrap="square" rtlCol="0">
                <a:spAutoFit/>
              </a:bodyPr>
              <a:lstStyle/>
              <a:p>
                <a:pPr algn="l"/>
                <a:r>
                  <a:rPr lang="en-US" sz="1800" b="1" dirty="0" smtClean="0">
                    <a:solidFill>
                      <a:srgbClr val="00AFDC"/>
                    </a:solidFill>
                    <a:latin typeface="+mn-lt"/>
                    <a:cs typeface="Gotham Bold" pitchFamily="50" charset="0"/>
                  </a:rPr>
                  <a:t>info@fare.org.au</a:t>
                </a:r>
                <a:endParaRPr lang="en-AU" sz="1800" b="1" dirty="0">
                  <a:solidFill>
                    <a:srgbClr val="00AFDC"/>
                  </a:solidFill>
                  <a:latin typeface="+mn-lt"/>
                  <a:cs typeface="Gotham Bold" pitchFamily="50" charset="0"/>
                </a:endParaRPr>
              </a:p>
            </p:txBody>
          </p:sp>
        </p:grpSp>
        <p:grpSp>
          <p:nvGrpSpPr>
            <p:cNvPr id="24" name="Group 23"/>
            <p:cNvGrpSpPr/>
            <p:nvPr userDrawn="1"/>
          </p:nvGrpSpPr>
          <p:grpSpPr>
            <a:xfrm>
              <a:off x="1069194" y="5765994"/>
              <a:ext cx="2380488" cy="369332"/>
              <a:chOff x="9364218" y="4426716"/>
              <a:chExt cx="2380488" cy="369332"/>
            </a:xfrm>
          </p:grpSpPr>
          <p:pic>
            <p:nvPicPr>
              <p:cNvPr id="19" name="Picture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364218" y="4439932"/>
                <a:ext cx="342900" cy="342900"/>
              </a:xfrm>
              <a:prstGeom prst="rect">
                <a:avLst/>
              </a:prstGeom>
            </p:spPr>
          </p:pic>
          <p:sp>
            <p:nvSpPr>
              <p:cNvPr id="21" name="TextBox 20"/>
              <p:cNvSpPr txBox="1"/>
              <p:nvPr userDrawn="1"/>
            </p:nvSpPr>
            <p:spPr>
              <a:xfrm>
                <a:off x="9774936" y="4426716"/>
                <a:ext cx="1969770" cy="369332"/>
              </a:xfrm>
              <a:prstGeom prst="rect">
                <a:avLst/>
              </a:prstGeom>
              <a:noFill/>
            </p:spPr>
            <p:txBody>
              <a:bodyPr wrap="square" rtlCol="0">
                <a:spAutoFit/>
              </a:bodyPr>
              <a:lstStyle/>
              <a:p>
                <a:pPr algn="l"/>
                <a:r>
                  <a:rPr lang="en-US" sz="1800" b="1" dirty="0" smtClean="0">
                    <a:solidFill>
                      <a:srgbClr val="00AFDC"/>
                    </a:solidFill>
                    <a:latin typeface="+mn-lt"/>
                    <a:cs typeface="Gotham Bold" pitchFamily="50" charset="0"/>
                  </a:rPr>
                  <a:t>www.fare.org.au</a:t>
                </a:r>
              </a:p>
            </p:txBody>
          </p:sp>
        </p:grpSp>
      </p:grpSp>
      <p:sp>
        <p:nvSpPr>
          <p:cNvPr id="30" name="Rectangle 29"/>
          <p:cNvSpPr/>
          <p:nvPr userDrawn="1"/>
        </p:nvSpPr>
        <p:spPr>
          <a:xfrm flipV="1">
            <a:off x="838200" y="5537843"/>
            <a:ext cx="10515600" cy="1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1" name="Picture 3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362861" y="3986972"/>
            <a:ext cx="1466279" cy="1466279"/>
          </a:xfrm>
          <a:prstGeom prst="rect">
            <a:avLst/>
          </a:prstGeom>
        </p:spPr>
      </p:pic>
      <p:sp>
        <p:nvSpPr>
          <p:cNvPr id="32" name="Text Placeholder 2"/>
          <p:cNvSpPr>
            <a:spLocks noGrp="1"/>
          </p:cNvSpPr>
          <p:nvPr>
            <p:ph type="body" idx="1"/>
          </p:nvPr>
        </p:nvSpPr>
        <p:spPr>
          <a:xfrm>
            <a:off x="838200" y="2581371"/>
            <a:ext cx="10515600" cy="1295685"/>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22" name="Text Placeholder 2"/>
          <p:cNvSpPr>
            <a:spLocks noGrp="1"/>
          </p:cNvSpPr>
          <p:nvPr>
            <p:ph type="body" idx="10" hasCustomPrompt="1"/>
          </p:nvPr>
        </p:nvSpPr>
        <p:spPr>
          <a:xfrm>
            <a:off x="838200" y="1282923"/>
            <a:ext cx="10515600" cy="1295685"/>
          </a:xfrm>
        </p:spPr>
        <p:txBody>
          <a:bodyPr>
            <a:normAutofit/>
          </a:bodyPr>
          <a:lstStyle>
            <a:lvl1pPr marL="0" indent="0" algn="ctr">
              <a:buNone/>
              <a:defRPr sz="8000" b="1">
                <a:solidFill>
                  <a:srgbClr val="00AFD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Thank you</a:t>
            </a:r>
          </a:p>
        </p:txBody>
      </p:sp>
    </p:spTree>
    <p:extLst>
      <p:ext uri="{BB962C8B-B14F-4D97-AF65-F5344CB8AC3E}">
        <p14:creationId xmlns:p14="http://schemas.microsoft.com/office/powerpoint/2010/main" val="3286010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770" b="511"/>
          <a:stretch/>
        </p:blipFill>
        <p:spPr>
          <a:xfrm>
            <a:off x="12192" y="712456"/>
            <a:ext cx="8034528" cy="5932184"/>
          </a:xfrm>
          <a:prstGeom prst="rect">
            <a:avLst/>
          </a:prstGeom>
        </p:spPr>
      </p:pic>
      <p:sp>
        <p:nvSpPr>
          <p:cNvPr id="2" name="Title 1"/>
          <p:cNvSpPr>
            <a:spLocks noGrp="1"/>
          </p:cNvSpPr>
          <p:nvPr>
            <p:ph type="ctrTitle"/>
          </p:nvPr>
        </p:nvSpPr>
        <p:spPr>
          <a:xfrm>
            <a:off x="2389632" y="573023"/>
            <a:ext cx="9144000" cy="2194561"/>
          </a:xfrm>
        </p:spPr>
        <p:txBody>
          <a:bodyPr anchor="t">
            <a:noAutofit/>
          </a:bodyPr>
          <a:lstStyle>
            <a:lvl1pPr algn="r">
              <a:defRPr sz="3600" b="1">
                <a:solidFill>
                  <a:srgbClr val="00AFDC"/>
                </a:solidFill>
                <a:latin typeface="+mn-lt"/>
                <a:cs typeface="Gotham Bold" pitchFamily="50" charset="0"/>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6889314" y="4047744"/>
            <a:ext cx="4644317" cy="1194816"/>
          </a:xfrm>
        </p:spPr>
        <p:txBody>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96897" y="5157216"/>
            <a:ext cx="2036735" cy="1264920"/>
          </a:xfrm>
          <a:prstGeom prst="rect">
            <a:avLst/>
          </a:prstGeom>
        </p:spPr>
      </p:pic>
      <p:sp>
        <p:nvSpPr>
          <p:cNvPr id="11" name="Rectangle 10"/>
          <p:cNvSpPr/>
          <p:nvPr userDrawn="1"/>
        </p:nvSpPr>
        <p:spPr>
          <a:xfrm>
            <a:off x="0" y="6522720"/>
            <a:ext cx="12192000" cy="335280"/>
          </a:xfrm>
          <a:prstGeom prst="rect">
            <a:avLst/>
          </a:prstGeom>
          <a:solidFill>
            <a:srgbClr val="00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2" name="Rectangle 11"/>
          <p:cNvSpPr/>
          <p:nvPr userDrawn="1"/>
        </p:nvSpPr>
        <p:spPr>
          <a:xfrm>
            <a:off x="214231" y="6432136"/>
            <a:ext cx="11977769" cy="335280"/>
          </a:xfrm>
          <a:prstGeom prst="rect">
            <a:avLst/>
          </a:prstGeom>
          <a:solidFill>
            <a:srgbClr val="00AFD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2662705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TER 1">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2770" b="511"/>
          <a:stretch/>
        </p:blipFill>
        <p:spPr>
          <a:xfrm>
            <a:off x="392733" y="-142508"/>
            <a:ext cx="6824931" cy="5039095"/>
          </a:xfrm>
          <a:prstGeom prst="rect">
            <a:avLst/>
          </a:prstGeom>
        </p:spPr>
      </p:pic>
      <p:sp>
        <p:nvSpPr>
          <p:cNvPr id="14" name="Rectangle 13"/>
          <p:cNvSpPr/>
          <p:nvPr userDrawn="1"/>
        </p:nvSpPr>
        <p:spPr>
          <a:xfrm>
            <a:off x="0" y="4895310"/>
            <a:ext cx="11899392" cy="1869726"/>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1" name="Rectangle 10"/>
          <p:cNvSpPr/>
          <p:nvPr userDrawn="1"/>
        </p:nvSpPr>
        <p:spPr>
          <a:xfrm>
            <a:off x="0" y="4059079"/>
            <a:ext cx="11223321" cy="1673331"/>
          </a:xfrm>
          <a:prstGeom prst="rect">
            <a:avLst/>
          </a:prstGeom>
          <a:solidFill>
            <a:srgbClr val="00AFDC">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2" name="Rectangle 11"/>
          <p:cNvSpPr/>
          <p:nvPr userDrawn="1"/>
        </p:nvSpPr>
        <p:spPr>
          <a:xfrm>
            <a:off x="0" y="4757610"/>
            <a:ext cx="12191999" cy="1673331"/>
          </a:xfrm>
          <a:prstGeom prst="rect">
            <a:avLst/>
          </a:prstGeom>
          <a:solidFill>
            <a:srgbClr val="00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ctrTitle"/>
          </p:nvPr>
        </p:nvSpPr>
        <p:spPr>
          <a:xfrm>
            <a:off x="0" y="4757610"/>
            <a:ext cx="11618475" cy="1673331"/>
          </a:xfrm>
        </p:spPr>
        <p:txBody>
          <a:bodyPr anchor="ctr">
            <a:noAutofit/>
          </a:bodyPr>
          <a:lstStyle>
            <a:lvl1pPr algn="r">
              <a:defRPr sz="3600" b="1">
                <a:solidFill>
                  <a:schemeClr val="bg1"/>
                </a:solidFill>
                <a:latin typeface="+mn-lt"/>
                <a:cs typeface="Gotham Bold" pitchFamily="50" charset="0"/>
              </a:defRPr>
            </a:lvl1pPr>
          </a:lstStyle>
          <a:p>
            <a:r>
              <a:rPr lang="en-US" dirty="0" smtClean="0"/>
              <a:t>Click to edit Master title style</a:t>
            </a:r>
            <a:endParaRPr lang="en-AU" dirty="0"/>
          </a:p>
        </p:txBody>
      </p:sp>
    </p:spTree>
    <p:extLst>
      <p:ext uri="{BB962C8B-B14F-4D97-AF65-F5344CB8AC3E}">
        <p14:creationId xmlns:p14="http://schemas.microsoft.com/office/powerpoint/2010/main" val="2483913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8313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PTER 2">
    <p:spTree>
      <p:nvGrpSpPr>
        <p:cNvPr id="1" name=""/>
        <p:cNvGrpSpPr/>
        <p:nvPr/>
      </p:nvGrpSpPr>
      <p:grpSpPr>
        <a:xfrm>
          <a:off x="0" y="0"/>
          <a:ext cx="0" cy="0"/>
          <a:chOff x="0" y="0"/>
          <a:chExt cx="0" cy="0"/>
        </a:xfrm>
      </p:grpSpPr>
      <p:sp>
        <p:nvSpPr>
          <p:cNvPr id="14" name="Rectangle 13"/>
          <p:cNvSpPr/>
          <p:nvPr userDrawn="1"/>
        </p:nvSpPr>
        <p:spPr>
          <a:xfrm>
            <a:off x="0" y="3188430"/>
            <a:ext cx="11899392" cy="1869726"/>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1" name="Rectangle 10"/>
          <p:cNvSpPr/>
          <p:nvPr userDrawn="1"/>
        </p:nvSpPr>
        <p:spPr>
          <a:xfrm>
            <a:off x="0" y="2352199"/>
            <a:ext cx="11223321" cy="1673331"/>
          </a:xfrm>
          <a:prstGeom prst="rect">
            <a:avLst/>
          </a:prstGeom>
          <a:solidFill>
            <a:srgbClr val="00AFDC">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2" name="Rectangle 11"/>
          <p:cNvSpPr/>
          <p:nvPr userDrawn="1"/>
        </p:nvSpPr>
        <p:spPr>
          <a:xfrm>
            <a:off x="0" y="3050730"/>
            <a:ext cx="12191999" cy="1673331"/>
          </a:xfrm>
          <a:prstGeom prst="rect">
            <a:avLst/>
          </a:prstGeom>
          <a:solidFill>
            <a:srgbClr val="00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ctrTitle"/>
          </p:nvPr>
        </p:nvSpPr>
        <p:spPr>
          <a:xfrm>
            <a:off x="0" y="3050730"/>
            <a:ext cx="11618475" cy="1673331"/>
          </a:xfrm>
        </p:spPr>
        <p:txBody>
          <a:bodyPr anchor="ctr">
            <a:noAutofit/>
          </a:bodyPr>
          <a:lstStyle>
            <a:lvl1pPr algn="r">
              <a:defRPr sz="3600" b="1">
                <a:solidFill>
                  <a:schemeClr val="bg1"/>
                </a:solidFill>
                <a:latin typeface="+mn-lt"/>
                <a:cs typeface="Gotham Bold" pitchFamily="50" charset="0"/>
              </a:defRPr>
            </a:lvl1pPr>
          </a:lstStyle>
          <a:p>
            <a:r>
              <a:rPr lang="en-US" dirty="0" smtClean="0"/>
              <a:t>Click to edit Master title style</a:t>
            </a:r>
            <a:endParaRPr lang="en-AU" dirty="0"/>
          </a:p>
        </p:txBody>
      </p:sp>
    </p:spTree>
    <p:extLst>
      <p:ext uri="{BB962C8B-B14F-4D97-AF65-F5344CB8AC3E}">
        <p14:creationId xmlns:p14="http://schemas.microsoft.com/office/powerpoint/2010/main" val="782757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2065"/>
            <a:ext cx="10515600" cy="4317630"/>
          </a:xfrm>
        </p:spPr>
        <p:txBody>
          <a:bodyPr>
            <a:normAutofit/>
          </a:bodyPr>
          <a:lstStyle>
            <a:lvl1pPr marL="228600" indent="-144000">
              <a:lnSpc>
                <a:spcPct val="100000"/>
              </a:lnSpc>
              <a:buClr>
                <a:schemeClr val="bg1">
                  <a:lumMod val="50000"/>
                </a:schemeClr>
              </a:buClr>
              <a:buFont typeface="Arial" panose="020B0604020202020204" pitchFamily="34" charset="0"/>
              <a:buChar char="•"/>
              <a:defRPr sz="1800">
                <a:solidFill>
                  <a:schemeClr val="bg1">
                    <a:lumMod val="50000"/>
                  </a:schemeClr>
                </a:solidFill>
                <a:latin typeface="+mn-lt"/>
              </a:defRPr>
            </a:lvl1pPr>
            <a:lvl2pPr marL="685800" indent="-144000">
              <a:lnSpc>
                <a:spcPct val="100000"/>
              </a:lnSpc>
              <a:buClr>
                <a:schemeClr val="bg1">
                  <a:lumMod val="50000"/>
                </a:schemeClr>
              </a:buClr>
              <a:buFont typeface="Arial" panose="020B0604020202020204" pitchFamily="34" charset="0"/>
              <a:buChar char="•"/>
              <a:defRPr sz="1600">
                <a:solidFill>
                  <a:schemeClr val="bg1">
                    <a:lumMod val="50000"/>
                  </a:schemeClr>
                </a:solidFill>
                <a:latin typeface="+mn-lt"/>
              </a:defRPr>
            </a:lvl2pPr>
            <a:lvl3pPr marL="1143000" indent="-144000">
              <a:lnSpc>
                <a:spcPct val="100000"/>
              </a:lnSpc>
              <a:buClr>
                <a:schemeClr val="bg1">
                  <a:lumMod val="50000"/>
                </a:schemeClr>
              </a:buClr>
              <a:buFont typeface="Arial" panose="020B0604020202020204" pitchFamily="34" charset="0"/>
              <a:buChar char="•"/>
              <a:defRPr sz="1400">
                <a:solidFill>
                  <a:schemeClr val="bg1">
                    <a:lumMod val="50000"/>
                  </a:schemeClr>
                </a:solidFill>
                <a:latin typeface="+mn-lt"/>
              </a:defRPr>
            </a:lvl3pPr>
            <a:lvl4pPr marL="1600200" indent="-144000">
              <a:lnSpc>
                <a:spcPct val="100000"/>
              </a:lnSpc>
              <a:buClr>
                <a:schemeClr val="bg1">
                  <a:lumMod val="50000"/>
                </a:schemeClr>
              </a:buClr>
              <a:buFont typeface="Arial" panose="020B0604020202020204" pitchFamily="34" charset="0"/>
              <a:buChar char="•"/>
              <a:defRPr sz="1200">
                <a:solidFill>
                  <a:schemeClr val="bg1">
                    <a:lumMod val="50000"/>
                  </a:schemeClr>
                </a:solidFill>
                <a:latin typeface="+mn-lt"/>
              </a:defRPr>
            </a:lvl4pPr>
            <a:lvl5pPr marL="2057400" indent="-144000">
              <a:lnSpc>
                <a:spcPct val="100000"/>
              </a:lnSpc>
              <a:buClr>
                <a:schemeClr val="bg1">
                  <a:lumMod val="50000"/>
                </a:schemeClr>
              </a:buClr>
              <a:buFont typeface="Arial" panose="020B0604020202020204" pitchFamily="34" charset="0"/>
              <a:buChar char="•"/>
              <a:defRPr sz="1200">
                <a:solidFill>
                  <a:schemeClr val="bg1">
                    <a:lumMod val="50000"/>
                  </a:schemeClr>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Rectangle 6"/>
          <p:cNvSpPr/>
          <p:nvPr userDrawn="1"/>
        </p:nvSpPr>
        <p:spPr>
          <a:xfrm>
            <a:off x="0" y="6259674"/>
            <a:ext cx="12192000" cy="598326"/>
          </a:xfrm>
          <a:prstGeom prst="rect">
            <a:avLst/>
          </a:prstGeom>
          <a:solidFill>
            <a:srgbClr val="00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1" name="Rectangle 10"/>
          <p:cNvSpPr/>
          <p:nvPr userDrawn="1"/>
        </p:nvSpPr>
        <p:spPr>
          <a:xfrm>
            <a:off x="214231" y="6068882"/>
            <a:ext cx="11977769" cy="335280"/>
          </a:xfrm>
          <a:prstGeom prst="rect">
            <a:avLst/>
          </a:prstGeom>
          <a:solidFill>
            <a:srgbClr val="00AFD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2" name="Rectangle 11"/>
          <p:cNvSpPr/>
          <p:nvPr userDrawn="1"/>
        </p:nvSpPr>
        <p:spPr>
          <a:xfrm flipV="1">
            <a:off x="838200" y="1224000"/>
            <a:ext cx="10515600"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14" name="Picture 13"/>
          <p:cNvPicPr>
            <a:picLocks noChangeAspect="1"/>
          </p:cNvPicPr>
          <p:nvPr userDrawn="1"/>
        </p:nvPicPr>
        <p:blipFill>
          <a:blip r:embed="rId2"/>
          <a:stretch>
            <a:fillRect/>
          </a:stretch>
        </p:blipFill>
        <p:spPr>
          <a:xfrm>
            <a:off x="551145" y="6366075"/>
            <a:ext cx="1240078" cy="433463"/>
          </a:xfrm>
          <a:prstGeom prst="rect">
            <a:avLst/>
          </a:prstGeom>
        </p:spPr>
      </p:pic>
      <p:sp>
        <p:nvSpPr>
          <p:cNvPr id="19" name="TextBox 18"/>
          <p:cNvSpPr txBox="1"/>
          <p:nvPr userDrawn="1"/>
        </p:nvSpPr>
        <p:spPr>
          <a:xfrm>
            <a:off x="1966586" y="6463350"/>
            <a:ext cx="4772417" cy="276999"/>
          </a:xfrm>
          <a:prstGeom prst="rect">
            <a:avLst/>
          </a:prstGeom>
          <a:noFill/>
        </p:spPr>
        <p:txBody>
          <a:bodyPr wrap="square" rtlCol="0">
            <a:spAutoFit/>
          </a:bodyPr>
          <a:lstStyle/>
          <a:p>
            <a:r>
              <a:rPr lang="en-US" sz="1200" b="1" dirty="0" smtClean="0">
                <a:solidFill>
                  <a:prstClr val="white"/>
                </a:solidFill>
                <a:cs typeface="Gotham Bold" pitchFamily="50" charset="0"/>
              </a:rPr>
              <a:t>STOPPING HARM CAUSED BY ALCOHOL</a:t>
            </a:r>
            <a:endParaRPr lang="en-AU" sz="1200" b="1" dirty="0">
              <a:solidFill>
                <a:prstClr val="white"/>
              </a:solidFill>
              <a:cs typeface="Gotham Bold" pitchFamily="50" charset="0"/>
            </a:endParaRPr>
          </a:p>
        </p:txBody>
      </p:sp>
      <p:sp>
        <p:nvSpPr>
          <p:cNvPr id="20" name="TextBox 19"/>
          <p:cNvSpPr txBox="1"/>
          <p:nvPr userDrawn="1"/>
        </p:nvSpPr>
        <p:spPr>
          <a:xfrm>
            <a:off x="10708709" y="6366075"/>
            <a:ext cx="1290181" cy="369332"/>
          </a:xfrm>
          <a:prstGeom prst="rect">
            <a:avLst/>
          </a:prstGeom>
          <a:noFill/>
        </p:spPr>
        <p:txBody>
          <a:bodyPr wrap="square" rtlCol="0">
            <a:spAutoFit/>
          </a:bodyPr>
          <a:lstStyle/>
          <a:p>
            <a:pPr algn="r"/>
            <a:fld id="{947E14DC-AC98-4DDE-AB50-8F9833411B35}" type="slidenum">
              <a:rPr lang="en-AU" b="1" smtClean="0">
                <a:solidFill>
                  <a:prstClr val="white"/>
                </a:solidFill>
              </a:rPr>
              <a:pPr algn="r"/>
              <a:t>‹#›</a:t>
            </a:fld>
            <a:endParaRPr lang="en-AU" b="1" dirty="0">
              <a:solidFill>
                <a:prstClr val="white"/>
              </a:solidFill>
            </a:endParaRPr>
          </a:p>
        </p:txBody>
      </p:sp>
      <p:sp>
        <p:nvSpPr>
          <p:cNvPr id="21" name="Title 1"/>
          <p:cNvSpPr>
            <a:spLocks noGrp="1"/>
          </p:cNvSpPr>
          <p:nvPr>
            <p:ph type="title"/>
          </p:nvPr>
        </p:nvSpPr>
        <p:spPr>
          <a:xfrm>
            <a:off x="839788" y="206629"/>
            <a:ext cx="10515600" cy="1325563"/>
          </a:xfrm>
        </p:spPr>
        <p:txBody>
          <a:bodyPr>
            <a:normAutofit/>
          </a:bodyPr>
          <a:lstStyle>
            <a:lvl1pPr>
              <a:defRPr sz="2400" b="1">
                <a:solidFill>
                  <a:srgbClr val="00AFDC"/>
                </a:solidFill>
                <a:latin typeface="+mn-lt"/>
                <a:cs typeface="Gotham Bold" pitchFamily="50" charset="0"/>
              </a:defRPr>
            </a:lvl1pPr>
          </a:lstStyle>
          <a:p>
            <a:r>
              <a:rPr lang="en-US" dirty="0" smtClean="0"/>
              <a:t>Click to edit Master title style</a:t>
            </a:r>
            <a:endParaRPr lang="en-AU" dirty="0"/>
          </a:p>
        </p:txBody>
      </p:sp>
    </p:spTree>
    <p:extLst>
      <p:ext uri="{BB962C8B-B14F-4D97-AF65-F5344CB8AC3E}">
        <p14:creationId xmlns:p14="http://schemas.microsoft.com/office/powerpoint/2010/main" val="2255939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7" name="Rectangle 6"/>
          <p:cNvSpPr/>
          <p:nvPr userDrawn="1"/>
        </p:nvSpPr>
        <p:spPr>
          <a:xfrm>
            <a:off x="0" y="6259674"/>
            <a:ext cx="12192000" cy="598326"/>
          </a:xfrm>
          <a:prstGeom prst="rect">
            <a:avLst/>
          </a:prstGeom>
          <a:solidFill>
            <a:srgbClr val="00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1" name="Rectangle 10"/>
          <p:cNvSpPr/>
          <p:nvPr userDrawn="1"/>
        </p:nvSpPr>
        <p:spPr>
          <a:xfrm>
            <a:off x="214231" y="6068882"/>
            <a:ext cx="11977769" cy="335280"/>
          </a:xfrm>
          <a:prstGeom prst="rect">
            <a:avLst/>
          </a:prstGeom>
          <a:solidFill>
            <a:srgbClr val="00AFD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14" name="Picture 13"/>
          <p:cNvPicPr>
            <a:picLocks noChangeAspect="1"/>
          </p:cNvPicPr>
          <p:nvPr userDrawn="1"/>
        </p:nvPicPr>
        <p:blipFill>
          <a:blip r:embed="rId2"/>
          <a:stretch>
            <a:fillRect/>
          </a:stretch>
        </p:blipFill>
        <p:spPr>
          <a:xfrm>
            <a:off x="551145" y="6366075"/>
            <a:ext cx="1240078" cy="433463"/>
          </a:xfrm>
          <a:prstGeom prst="rect">
            <a:avLst/>
          </a:prstGeom>
        </p:spPr>
      </p:pic>
      <p:sp>
        <p:nvSpPr>
          <p:cNvPr id="19" name="TextBox 18"/>
          <p:cNvSpPr txBox="1"/>
          <p:nvPr userDrawn="1"/>
        </p:nvSpPr>
        <p:spPr>
          <a:xfrm>
            <a:off x="1966586" y="6463350"/>
            <a:ext cx="4772417" cy="276999"/>
          </a:xfrm>
          <a:prstGeom prst="rect">
            <a:avLst/>
          </a:prstGeom>
          <a:noFill/>
        </p:spPr>
        <p:txBody>
          <a:bodyPr wrap="square" rtlCol="0">
            <a:spAutoFit/>
          </a:bodyPr>
          <a:lstStyle/>
          <a:p>
            <a:r>
              <a:rPr lang="en-US" sz="1200" b="1" dirty="0" smtClean="0">
                <a:solidFill>
                  <a:prstClr val="white"/>
                </a:solidFill>
                <a:cs typeface="Gotham Bold" pitchFamily="50" charset="0"/>
              </a:rPr>
              <a:t>STOPPING HARM CAUSED BY ALCOHOL</a:t>
            </a:r>
            <a:endParaRPr lang="en-AU" sz="1200" b="1" dirty="0">
              <a:solidFill>
                <a:prstClr val="white"/>
              </a:solidFill>
              <a:cs typeface="Gotham Bold" pitchFamily="50" charset="0"/>
            </a:endParaRPr>
          </a:p>
        </p:txBody>
      </p:sp>
      <p:sp>
        <p:nvSpPr>
          <p:cNvPr id="20" name="TextBox 19"/>
          <p:cNvSpPr txBox="1"/>
          <p:nvPr userDrawn="1"/>
        </p:nvSpPr>
        <p:spPr>
          <a:xfrm>
            <a:off x="10708709" y="6366075"/>
            <a:ext cx="1290181" cy="369332"/>
          </a:xfrm>
          <a:prstGeom prst="rect">
            <a:avLst/>
          </a:prstGeom>
          <a:noFill/>
        </p:spPr>
        <p:txBody>
          <a:bodyPr wrap="square" rtlCol="0">
            <a:spAutoFit/>
          </a:bodyPr>
          <a:lstStyle/>
          <a:p>
            <a:pPr algn="r"/>
            <a:fld id="{947E14DC-AC98-4DDE-AB50-8F9833411B35}" type="slidenum">
              <a:rPr lang="en-AU" b="1" smtClean="0">
                <a:solidFill>
                  <a:prstClr val="white"/>
                </a:solidFill>
              </a:rPr>
              <a:pPr algn="r"/>
              <a:t>‹#›</a:t>
            </a:fld>
            <a:endParaRPr lang="en-AU" b="1" dirty="0">
              <a:solidFill>
                <a:prstClr val="white"/>
              </a:solidFill>
            </a:endParaRPr>
          </a:p>
        </p:txBody>
      </p:sp>
    </p:spTree>
    <p:extLst>
      <p:ext uri="{BB962C8B-B14F-4D97-AF65-F5344CB8AC3E}">
        <p14:creationId xmlns:p14="http://schemas.microsoft.com/office/powerpoint/2010/main" val="838049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11" name="Rectangle 10"/>
          <p:cNvSpPr/>
          <p:nvPr userDrawn="1"/>
        </p:nvSpPr>
        <p:spPr>
          <a:xfrm>
            <a:off x="0" y="6522720"/>
            <a:ext cx="12192000" cy="335280"/>
          </a:xfrm>
          <a:prstGeom prst="rect">
            <a:avLst/>
          </a:prstGeom>
          <a:solidFill>
            <a:srgbClr val="00AF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12" name="Rectangle 11"/>
          <p:cNvSpPr/>
          <p:nvPr userDrawn="1"/>
        </p:nvSpPr>
        <p:spPr>
          <a:xfrm>
            <a:off x="214231" y="6432136"/>
            <a:ext cx="11977769" cy="335280"/>
          </a:xfrm>
          <a:prstGeom prst="rect">
            <a:avLst/>
          </a:prstGeom>
          <a:solidFill>
            <a:srgbClr val="00AFD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grpSp>
        <p:nvGrpSpPr>
          <p:cNvPr id="28" name="Group 27"/>
          <p:cNvGrpSpPr/>
          <p:nvPr userDrawn="1"/>
        </p:nvGrpSpPr>
        <p:grpSpPr>
          <a:xfrm>
            <a:off x="697800" y="5765994"/>
            <a:ext cx="10796401" cy="369332"/>
            <a:chOff x="1069194" y="5765994"/>
            <a:chExt cx="10796401" cy="369332"/>
          </a:xfrm>
        </p:grpSpPr>
        <p:grpSp>
          <p:nvGrpSpPr>
            <p:cNvPr id="26" name="Group 25"/>
            <p:cNvGrpSpPr/>
            <p:nvPr userDrawn="1"/>
          </p:nvGrpSpPr>
          <p:grpSpPr>
            <a:xfrm>
              <a:off x="6679802" y="5765994"/>
              <a:ext cx="2380488" cy="369332"/>
              <a:chOff x="9364218" y="5451684"/>
              <a:chExt cx="2380488" cy="369332"/>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4218" y="5468598"/>
                <a:ext cx="342900" cy="342900"/>
              </a:xfrm>
              <a:prstGeom prst="rect">
                <a:avLst/>
              </a:prstGeom>
            </p:spPr>
          </p:pic>
          <p:sp>
            <p:nvSpPr>
              <p:cNvPr id="14" name="TextBox 13"/>
              <p:cNvSpPr txBox="1"/>
              <p:nvPr userDrawn="1"/>
            </p:nvSpPr>
            <p:spPr>
              <a:xfrm>
                <a:off x="9774936" y="5451684"/>
                <a:ext cx="1969770" cy="369332"/>
              </a:xfrm>
              <a:prstGeom prst="rect">
                <a:avLst/>
              </a:prstGeom>
              <a:noFill/>
            </p:spPr>
            <p:txBody>
              <a:bodyPr wrap="square" rtlCol="0">
                <a:spAutoFit/>
              </a:bodyPr>
              <a:lstStyle/>
              <a:p>
                <a:r>
                  <a:rPr lang="en-US" b="1" dirty="0" smtClean="0">
                    <a:solidFill>
                      <a:srgbClr val="00AFDC"/>
                    </a:solidFill>
                    <a:cs typeface="Gotham Bold" pitchFamily="50" charset="0"/>
                  </a:rPr>
                  <a:t>@</a:t>
                </a:r>
                <a:r>
                  <a:rPr lang="en-US" b="1" dirty="0" err="1" smtClean="0">
                    <a:solidFill>
                      <a:srgbClr val="00AFDC"/>
                    </a:solidFill>
                    <a:cs typeface="Gotham Bold" pitchFamily="50" charset="0"/>
                  </a:rPr>
                  <a:t>FAREAustralia</a:t>
                </a:r>
                <a:endParaRPr lang="en-AU" b="1" dirty="0">
                  <a:solidFill>
                    <a:srgbClr val="00AFDC"/>
                  </a:solidFill>
                  <a:cs typeface="Gotham Bold" pitchFamily="50" charset="0"/>
                </a:endParaRPr>
              </a:p>
            </p:txBody>
          </p:sp>
        </p:grpSp>
        <p:grpSp>
          <p:nvGrpSpPr>
            <p:cNvPr id="27" name="Group 26"/>
            <p:cNvGrpSpPr/>
            <p:nvPr userDrawn="1"/>
          </p:nvGrpSpPr>
          <p:grpSpPr>
            <a:xfrm>
              <a:off x="9485107" y="5765994"/>
              <a:ext cx="2380488" cy="369332"/>
              <a:chOff x="9364218" y="5964169"/>
              <a:chExt cx="2380488" cy="369332"/>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64218" y="5977675"/>
                <a:ext cx="342900" cy="342900"/>
              </a:xfrm>
              <a:prstGeom prst="rect">
                <a:avLst/>
              </a:prstGeom>
            </p:spPr>
          </p:pic>
          <p:sp>
            <p:nvSpPr>
              <p:cNvPr id="15" name="TextBox 14"/>
              <p:cNvSpPr txBox="1"/>
              <p:nvPr userDrawn="1"/>
            </p:nvSpPr>
            <p:spPr>
              <a:xfrm>
                <a:off x="9774936" y="5964169"/>
                <a:ext cx="1969770" cy="369332"/>
              </a:xfrm>
              <a:prstGeom prst="rect">
                <a:avLst/>
              </a:prstGeom>
              <a:noFill/>
            </p:spPr>
            <p:txBody>
              <a:bodyPr wrap="square" rtlCol="0">
                <a:spAutoFit/>
              </a:bodyPr>
              <a:lstStyle/>
              <a:p>
                <a:r>
                  <a:rPr lang="en-US" b="1" dirty="0" smtClean="0">
                    <a:solidFill>
                      <a:srgbClr val="00AFDC"/>
                    </a:solidFill>
                    <a:cs typeface="Gotham Bold" pitchFamily="50" charset="0"/>
                  </a:rPr>
                  <a:t>Vimeo.com/FARE</a:t>
                </a:r>
                <a:endParaRPr lang="en-AU" b="1" dirty="0">
                  <a:solidFill>
                    <a:srgbClr val="00AFDC"/>
                  </a:solidFill>
                  <a:cs typeface="Gotham Bold" pitchFamily="50" charset="0"/>
                </a:endParaRPr>
              </a:p>
            </p:txBody>
          </p:sp>
        </p:grpSp>
        <p:grpSp>
          <p:nvGrpSpPr>
            <p:cNvPr id="25" name="Group 24"/>
            <p:cNvGrpSpPr/>
            <p:nvPr userDrawn="1"/>
          </p:nvGrpSpPr>
          <p:grpSpPr>
            <a:xfrm>
              <a:off x="3874498" y="5765994"/>
              <a:ext cx="2380488" cy="369332"/>
              <a:chOff x="9364218" y="4939200"/>
              <a:chExt cx="2380488" cy="369332"/>
            </a:xfrm>
          </p:grpSpPr>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64218" y="4952416"/>
                <a:ext cx="342900" cy="342900"/>
              </a:xfrm>
              <a:prstGeom prst="rect">
                <a:avLst/>
              </a:prstGeom>
            </p:spPr>
          </p:pic>
          <p:sp>
            <p:nvSpPr>
              <p:cNvPr id="20" name="TextBox 19"/>
              <p:cNvSpPr txBox="1"/>
              <p:nvPr userDrawn="1"/>
            </p:nvSpPr>
            <p:spPr>
              <a:xfrm>
                <a:off x="9774936" y="4939200"/>
                <a:ext cx="1969770" cy="369332"/>
              </a:xfrm>
              <a:prstGeom prst="rect">
                <a:avLst/>
              </a:prstGeom>
              <a:noFill/>
            </p:spPr>
            <p:txBody>
              <a:bodyPr wrap="square" rtlCol="0">
                <a:spAutoFit/>
              </a:bodyPr>
              <a:lstStyle/>
              <a:p>
                <a:r>
                  <a:rPr lang="en-US" b="1" dirty="0" smtClean="0">
                    <a:solidFill>
                      <a:srgbClr val="00AFDC"/>
                    </a:solidFill>
                    <a:cs typeface="Gotham Bold" pitchFamily="50" charset="0"/>
                  </a:rPr>
                  <a:t>info@fare.org.au</a:t>
                </a:r>
                <a:endParaRPr lang="en-AU" b="1" dirty="0">
                  <a:solidFill>
                    <a:srgbClr val="00AFDC"/>
                  </a:solidFill>
                  <a:cs typeface="Gotham Bold" pitchFamily="50" charset="0"/>
                </a:endParaRPr>
              </a:p>
            </p:txBody>
          </p:sp>
        </p:grpSp>
        <p:grpSp>
          <p:nvGrpSpPr>
            <p:cNvPr id="24" name="Group 23"/>
            <p:cNvGrpSpPr/>
            <p:nvPr userDrawn="1"/>
          </p:nvGrpSpPr>
          <p:grpSpPr>
            <a:xfrm>
              <a:off x="1069194" y="5765994"/>
              <a:ext cx="2380488" cy="369332"/>
              <a:chOff x="9364218" y="4426716"/>
              <a:chExt cx="2380488" cy="369332"/>
            </a:xfrm>
          </p:grpSpPr>
          <p:pic>
            <p:nvPicPr>
              <p:cNvPr id="19" name="Picture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364218" y="4439932"/>
                <a:ext cx="342900" cy="342900"/>
              </a:xfrm>
              <a:prstGeom prst="rect">
                <a:avLst/>
              </a:prstGeom>
            </p:spPr>
          </p:pic>
          <p:sp>
            <p:nvSpPr>
              <p:cNvPr id="21" name="TextBox 20"/>
              <p:cNvSpPr txBox="1"/>
              <p:nvPr userDrawn="1"/>
            </p:nvSpPr>
            <p:spPr>
              <a:xfrm>
                <a:off x="9774936" y="4426716"/>
                <a:ext cx="1969770" cy="369332"/>
              </a:xfrm>
              <a:prstGeom prst="rect">
                <a:avLst/>
              </a:prstGeom>
              <a:noFill/>
            </p:spPr>
            <p:txBody>
              <a:bodyPr wrap="square" rtlCol="0">
                <a:spAutoFit/>
              </a:bodyPr>
              <a:lstStyle/>
              <a:p>
                <a:r>
                  <a:rPr lang="en-US" b="1" dirty="0" smtClean="0">
                    <a:solidFill>
                      <a:srgbClr val="00AFDC"/>
                    </a:solidFill>
                    <a:cs typeface="Gotham Bold" pitchFamily="50" charset="0"/>
                  </a:rPr>
                  <a:t>www.fare.org.au</a:t>
                </a:r>
              </a:p>
            </p:txBody>
          </p:sp>
        </p:grpSp>
      </p:grpSp>
      <p:sp>
        <p:nvSpPr>
          <p:cNvPr id="30" name="Rectangle 29"/>
          <p:cNvSpPr/>
          <p:nvPr userDrawn="1"/>
        </p:nvSpPr>
        <p:spPr>
          <a:xfrm flipV="1">
            <a:off x="838200" y="5537843"/>
            <a:ext cx="10515600" cy="1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1" name="Picture 3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362861" y="3986972"/>
            <a:ext cx="1466279" cy="1466279"/>
          </a:xfrm>
          <a:prstGeom prst="rect">
            <a:avLst/>
          </a:prstGeom>
        </p:spPr>
      </p:pic>
      <p:sp>
        <p:nvSpPr>
          <p:cNvPr id="32" name="Text Placeholder 2"/>
          <p:cNvSpPr>
            <a:spLocks noGrp="1"/>
          </p:cNvSpPr>
          <p:nvPr>
            <p:ph type="body" idx="1"/>
          </p:nvPr>
        </p:nvSpPr>
        <p:spPr>
          <a:xfrm>
            <a:off x="838200" y="2581371"/>
            <a:ext cx="10515600" cy="1295685"/>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22" name="Text Placeholder 2"/>
          <p:cNvSpPr>
            <a:spLocks noGrp="1"/>
          </p:cNvSpPr>
          <p:nvPr>
            <p:ph type="body" idx="10" hasCustomPrompt="1"/>
          </p:nvPr>
        </p:nvSpPr>
        <p:spPr>
          <a:xfrm>
            <a:off x="838200" y="1282923"/>
            <a:ext cx="10515600" cy="1295685"/>
          </a:xfrm>
        </p:spPr>
        <p:txBody>
          <a:bodyPr>
            <a:normAutofit/>
          </a:bodyPr>
          <a:lstStyle>
            <a:lvl1pPr marL="0" indent="0" algn="ctr">
              <a:buNone/>
              <a:defRPr sz="8000" b="1">
                <a:solidFill>
                  <a:srgbClr val="00AFD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Thank you</a:t>
            </a:r>
          </a:p>
        </p:txBody>
      </p:sp>
    </p:spTree>
    <p:extLst>
      <p:ext uri="{BB962C8B-B14F-4D97-AF65-F5344CB8AC3E}">
        <p14:creationId xmlns:p14="http://schemas.microsoft.com/office/powerpoint/2010/main" val="15470726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E4A0A63-F7E2-42A3-B2B9-D9DAA3AFD4C8}"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18695183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A0A63-F7E2-42A3-B2B9-D9DAA3AFD4C8}"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3555022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E4A0A63-F7E2-42A3-B2B9-D9DAA3AFD4C8}" type="datetimeFigureOut">
              <a:rPr lang="en-AU" smtClean="0"/>
              <a:t>28/10/2014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11224663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E4A0A63-F7E2-42A3-B2B9-D9DAA3AFD4C8}" type="datetimeFigureOut">
              <a:rPr lang="en-AU" smtClean="0"/>
              <a:t>28/10/2014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22274483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E4A0A63-F7E2-42A3-B2B9-D9DAA3AFD4C8}" type="datetimeFigureOut">
              <a:rPr lang="en-AU" smtClean="0"/>
              <a:t>28/10/2014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30547727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23A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3078475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A0A63-F7E2-42A3-B2B9-D9DAA3AFD4C8}" type="datetimeFigureOut">
              <a:rPr lang="en-AU" smtClean="0"/>
              <a:t>28/10/2014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359052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A0A63-F7E2-42A3-B2B9-D9DAA3AFD4C8}" type="datetimeFigureOut">
              <a:rPr lang="en-AU" smtClean="0"/>
              <a:t>28/10/2014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CF0AE6E-E31D-4463-AB10-2D7B178B1AC7}" type="slidenum">
              <a:rPr lang="en-AU" smtClean="0"/>
              <a:t>‹#›</a:t>
            </a:fld>
            <a:endParaRPr lang="en-AU"/>
          </a:p>
        </p:txBody>
      </p:sp>
    </p:spTree>
    <p:extLst>
      <p:ext uri="{BB962C8B-B14F-4D97-AF65-F5344CB8AC3E}">
        <p14:creationId xmlns:p14="http://schemas.microsoft.com/office/powerpoint/2010/main" val="222460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A0A63-F7E2-42A3-B2B9-D9DAA3AFD4C8}" type="datetimeFigureOut">
              <a:rPr lang="en-AU" smtClean="0"/>
              <a:t>28/10/2014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0AE6E-E31D-4463-AB10-2D7B178B1AC7}" type="slidenum">
              <a:rPr lang="en-AU" smtClean="0"/>
              <a:t>‹#›</a:t>
            </a:fld>
            <a:endParaRPr lang="en-AU"/>
          </a:p>
        </p:txBody>
      </p:sp>
    </p:spTree>
    <p:extLst>
      <p:ext uri="{BB962C8B-B14F-4D97-AF65-F5344CB8AC3E}">
        <p14:creationId xmlns:p14="http://schemas.microsoft.com/office/powerpoint/2010/main" val="209790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A40EA-E3A4-4E46-83B4-93F1C8C26C50}" type="datetime1">
              <a:rPr lang="en-AU" smtClean="0">
                <a:solidFill>
                  <a:prstClr val="black">
                    <a:tint val="75000"/>
                  </a:prstClr>
                </a:solidFill>
              </a:rPr>
              <a:pPr/>
              <a:t>28/10/2014</a:t>
            </a:fld>
            <a:endParaRPr lang="en-AU">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2DD25-0338-4870-8A22-2B8981E7492B}"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4082407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8464" y="573023"/>
            <a:ext cx="8899074" cy="2194561"/>
          </a:xfrm>
        </p:spPr>
        <p:txBody>
          <a:bodyPr/>
          <a:lstStyle/>
          <a:p>
            <a:r>
              <a:rPr lang="en-AU" dirty="0"/>
              <a:t>Alcohol Harms and </a:t>
            </a:r>
            <a:r>
              <a:rPr lang="en-AU" dirty="0" smtClean="0"/>
              <a:t>Solutions:</a:t>
            </a:r>
            <a:br>
              <a:rPr lang="en-AU" dirty="0" smtClean="0"/>
            </a:br>
            <a:r>
              <a:rPr lang="en-AU" dirty="0" smtClean="0"/>
              <a:t>It’s </a:t>
            </a:r>
            <a:r>
              <a:rPr lang="en-AU" dirty="0"/>
              <a:t>a numbers game</a:t>
            </a:r>
          </a:p>
        </p:txBody>
      </p:sp>
      <p:sp>
        <p:nvSpPr>
          <p:cNvPr id="3" name="Subtitle 2"/>
          <p:cNvSpPr>
            <a:spLocks noGrp="1"/>
          </p:cNvSpPr>
          <p:nvPr>
            <p:ph type="subTitle" idx="1"/>
          </p:nvPr>
        </p:nvSpPr>
        <p:spPr>
          <a:xfrm>
            <a:off x="9035358" y="4274119"/>
            <a:ext cx="2498274" cy="919455"/>
          </a:xfrm>
        </p:spPr>
        <p:txBody>
          <a:bodyPr>
            <a:normAutofit/>
          </a:bodyPr>
          <a:lstStyle/>
          <a:p>
            <a:r>
              <a:rPr lang="en-AU" sz="2000" dirty="0" smtClean="0"/>
              <a:t>Michael Thorn</a:t>
            </a:r>
          </a:p>
          <a:p>
            <a:r>
              <a:rPr lang="en-AU" sz="2000" dirty="0" smtClean="0"/>
              <a:t>Chief Executive</a:t>
            </a:r>
            <a:endParaRPr lang="en-AU" sz="2000" dirty="0"/>
          </a:p>
        </p:txBody>
      </p:sp>
    </p:spTree>
    <p:extLst>
      <p:ext uri="{BB962C8B-B14F-4D97-AF65-F5344CB8AC3E}">
        <p14:creationId xmlns:p14="http://schemas.microsoft.com/office/powerpoint/2010/main" val="1557894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a:solidFill>
                  <a:schemeClr val="bg1"/>
                </a:solidFill>
                <a:latin typeface="Arial Black" panose="020B0A04020102020204" pitchFamily="34" charset="0"/>
                <a:cs typeface="Arial" panose="020B0604020202020204" pitchFamily="34" charset="0"/>
              </a:rPr>
              <a:t>8</a:t>
            </a:r>
            <a:r>
              <a:rPr lang="en-AU" sz="23900" spc="-150" dirty="0" smtClean="0">
                <a:solidFill>
                  <a:schemeClr val="bg1"/>
                </a:solidFill>
                <a:latin typeface="Arial Black" panose="020B0A04020102020204" pitchFamily="34" charset="0"/>
                <a:cs typeface="Arial" panose="020B0604020202020204" pitchFamily="34" charset="0"/>
              </a:rPr>
              <a:t>0</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1023551" y="5428004"/>
            <a:ext cx="10515600" cy="635772"/>
          </a:xfrm>
        </p:spPr>
        <p:txBody>
          <a:bodyPr>
            <a:noAutofit/>
          </a:bodyPr>
          <a:lstStyle/>
          <a:p>
            <a:pPr algn="ctr"/>
            <a:r>
              <a:rPr lang="en-AU" sz="3600" dirty="0" smtClean="0">
                <a:solidFill>
                  <a:schemeClr val="bg1"/>
                </a:solidFill>
                <a:latin typeface="Arial Black" panose="020B0A04020102020204" pitchFamily="34" charset="0"/>
              </a:rPr>
              <a:t>% INCREASE IN THE NUMBER OF VICTORIAN BOTTLESHOPS</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6929336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20</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0" y="5473411"/>
            <a:ext cx="12485077" cy="635772"/>
          </a:xfrm>
        </p:spPr>
        <p:txBody>
          <a:bodyPr>
            <a:noAutofit/>
          </a:bodyPr>
          <a:lstStyle/>
          <a:p>
            <a:pPr algn="ctr"/>
            <a:r>
              <a:rPr lang="en-AU" sz="3600" dirty="0" smtClean="0">
                <a:solidFill>
                  <a:schemeClr val="bg1"/>
                </a:solidFill>
                <a:latin typeface="Arial Black" panose="020B0A04020102020204" pitchFamily="34" charset="0"/>
              </a:rPr>
              <a:t>% HOURLY INCREASE IN ASSAULTS</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968246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33</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1023551" y="5428004"/>
            <a:ext cx="10515600" cy="635772"/>
          </a:xfrm>
        </p:spPr>
        <p:txBody>
          <a:bodyPr>
            <a:noAutofit/>
          </a:bodyPr>
          <a:lstStyle/>
          <a:p>
            <a:pPr algn="ctr"/>
            <a:r>
              <a:rPr lang="en-AU" sz="3600" dirty="0" smtClean="0">
                <a:solidFill>
                  <a:schemeClr val="bg1"/>
                </a:solidFill>
                <a:latin typeface="Arial Black" panose="020B0A04020102020204" pitchFamily="34" charset="0"/>
              </a:rPr>
              <a:t>CENTS PER STANDARD DRINK </a:t>
            </a:r>
            <a:br>
              <a:rPr lang="en-AU" sz="3600" dirty="0" smtClean="0">
                <a:solidFill>
                  <a:schemeClr val="bg1"/>
                </a:solidFill>
                <a:latin typeface="Arial Black" panose="020B0A04020102020204" pitchFamily="34" charset="0"/>
              </a:rPr>
            </a:br>
            <a:r>
              <a:rPr lang="en-AU" sz="3600" dirty="0" smtClean="0">
                <a:solidFill>
                  <a:schemeClr val="bg1"/>
                </a:solidFill>
                <a:latin typeface="Arial Black" panose="020B0A04020102020204" pitchFamily="34" charset="0"/>
              </a:rPr>
              <a:t>OF ALCOHOL</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38187260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30</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1023551" y="5428004"/>
            <a:ext cx="10515600" cy="635772"/>
          </a:xfrm>
        </p:spPr>
        <p:txBody>
          <a:bodyPr>
            <a:noAutofit/>
          </a:bodyPr>
          <a:lstStyle/>
          <a:p>
            <a:pPr algn="ctr"/>
            <a:r>
              <a:rPr lang="en-AU" sz="3600" dirty="0" smtClean="0">
                <a:solidFill>
                  <a:schemeClr val="bg1"/>
                </a:solidFill>
                <a:latin typeface="Arial Black" panose="020B0A04020102020204" pitchFamily="34" charset="0"/>
              </a:rPr>
              <a:t>POINT OF SALE PROMOTIONS </a:t>
            </a:r>
            <a:br>
              <a:rPr lang="en-AU" sz="3600" dirty="0" smtClean="0">
                <a:solidFill>
                  <a:schemeClr val="bg1"/>
                </a:solidFill>
                <a:latin typeface="Arial Black" panose="020B0A04020102020204" pitchFamily="34" charset="0"/>
              </a:rPr>
            </a:br>
            <a:r>
              <a:rPr lang="en-AU" sz="3600" dirty="0" smtClean="0">
                <a:solidFill>
                  <a:schemeClr val="bg1"/>
                </a:solidFill>
                <a:latin typeface="Arial Black" panose="020B0A04020102020204" pitchFamily="34" charset="0"/>
              </a:rPr>
              <a:t>PER LIQUOR STORE</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2492816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4828" y="236216"/>
            <a:ext cx="1034205" cy="430012"/>
          </a:xfrm>
          <a:prstGeom prst="rect">
            <a:avLst/>
          </a:prstGeom>
        </p:spPr>
      </p:pic>
      <p:sp>
        <p:nvSpPr>
          <p:cNvPr id="7" name="Content Placeholder 6"/>
          <p:cNvSpPr>
            <a:spLocks noGrp="1"/>
          </p:cNvSpPr>
          <p:nvPr>
            <p:ph idx="1"/>
          </p:nvPr>
        </p:nvSpPr>
        <p:spPr>
          <a:xfrm>
            <a:off x="1614476" y="3010845"/>
            <a:ext cx="8963049" cy="836311"/>
          </a:xfrm>
        </p:spPr>
        <p:txBody>
          <a:bodyPr>
            <a:normAutofit/>
          </a:bodyPr>
          <a:lstStyle/>
          <a:p>
            <a:pPr marL="0" indent="0">
              <a:buNone/>
            </a:pPr>
            <a:r>
              <a:rPr lang="en-AU" sz="4400" i="1" dirty="0">
                <a:solidFill>
                  <a:srgbClr val="939497"/>
                </a:solidFill>
              </a:rPr>
              <a:t>This isn’t a problem without solutions</a:t>
            </a:r>
            <a:r>
              <a:rPr lang="en-AU" sz="4400" i="1" dirty="0" smtClean="0">
                <a:solidFill>
                  <a:srgbClr val="939497"/>
                </a:solidFill>
              </a:rPr>
              <a:t>.</a:t>
            </a:r>
            <a:endParaRPr lang="en-AU" sz="4400" i="1" dirty="0">
              <a:solidFill>
                <a:srgbClr val="939497"/>
              </a:solidFill>
            </a:endParaRPr>
          </a:p>
        </p:txBody>
      </p:sp>
    </p:spTree>
    <p:extLst>
      <p:ext uri="{BB962C8B-B14F-4D97-AF65-F5344CB8AC3E}">
        <p14:creationId xmlns:p14="http://schemas.microsoft.com/office/powerpoint/2010/main" val="3647295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112</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0" y="5473411"/>
            <a:ext cx="12485077" cy="635772"/>
          </a:xfrm>
        </p:spPr>
        <p:txBody>
          <a:bodyPr>
            <a:noAutofit/>
          </a:bodyPr>
          <a:lstStyle/>
          <a:p>
            <a:pPr algn="ctr"/>
            <a:r>
              <a:rPr lang="en-AU" sz="3600" dirty="0" smtClean="0">
                <a:solidFill>
                  <a:schemeClr val="bg1"/>
                </a:solidFill>
                <a:latin typeface="Arial Black" panose="020B0A04020102020204" pitchFamily="34" charset="0"/>
              </a:rPr>
              <a:t>STUDIES HAVE SHOWN THAT INCREASING PRICE REDUCES CONSUMPTION</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17099398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10</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0" y="5473411"/>
            <a:ext cx="12485077" cy="635772"/>
          </a:xfrm>
        </p:spPr>
        <p:txBody>
          <a:bodyPr>
            <a:noAutofit/>
          </a:bodyPr>
          <a:lstStyle/>
          <a:p>
            <a:pPr algn="ctr"/>
            <a:r>
              <a:rPr lang="en-AU" sz="3600" dirty="0" smtClean="0">
                <a:solidFill>
                  <a:schemeClr val="bg1"/>
                </a:solidFill>
                <a:latin typeface="Arial Black" panose="020B0A04020102020204" pitchFamily="34" charset="0"/>
              </a:rPr>
              <a:t>REVIEWS HAVE RECOMMENDED </a:t>
            </a:r>
            <a:br>
              <a:rPr lang="en-AU" sz="3600" dirty="0" smtClean="0">
                <a:solidFill>
                  <a:schemeClr val="bg1"/>
                </a:solidFill>
                <a:latin typeface="Arial Black" panose="020B0A04020102020204" pitchFamily="34" charset="0"/>
              </a:rPr>
            </a:br>
            <a:r>
              <a:rPr lang="en-AU" sz="3600" dirty="0" smtClean="0">
                <a:solidFill>
                  <a:schemeClr val="bg1"/>
                </a:solidFill>
                <a:latin typeface="Arial Black" panose="020B0A04020102020204" pitchFamily="34" charset="0"/>
              </a:rPr>
              <a:t>ALCOHOL TAXATION REFORM</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4177545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34</a:t>
            </a:r>
            <a:endParaRPr lang="en-AU" sz="23900" spc="-150" dirty="0">
              <a:solidFill>
                <a:schemeClr val="bg1"/>
              </a:solidFill>
              <a:latin typeface="Arial Black" panose="020B0A040201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
        <p:nvSpPr>
          <p:cNvPr id="8" name="Title 1"/>
          <p:cNvSpPr txBox="1">
            <a:spLocks/>
          </p:cNvSpPr>
          <p:nvPr/>
        </p:nvSpPr>
        <p:spPr>
          <a:xfrm>
            <a:off x="1023551" y="5428004"/>
            <a:ext cx="10515600" cy="6357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3600" dirty="0" smtClean="0">
                <a:solidFill>
                  <a:schemeClr val="bg1"/>
                </a:solidFill>
                <a:latin typeface="Arial Black" panose="020B0A04020102020204" pitchFamily="34" charset="0"/>
              </a:rPr>
              <a:t>% REDUCTION IN ALCOHOL-RELATED ASSAULTS IN NEWCASTLE </a:t>
            </a:r>
            <a:endParaRPr lang="en-AU"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989184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0</a:t>
            </a:r>
            <a:endParaRPr lang="en-AU" sz="23900" spc="-150" dirty="0">
              <a:solidFill>
                <a:schemeClr val="bg1"/>
              </a:solidFill>
              <a:latin typeface="Arial Black" panose="020B0A040201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
        <p:nvSpPr>
          <p:cNvPr id="8" name="Title 1"/>
          <p:cNvSpPr txBox="1">
            <a:spLocks/>
          </p:cNvSpPr>
          <p:nvPr/>
        </p:nvSpPr>
        <p:spPr>
          <a:xfrm>
            <a:off x="1023551" y="5428004"/>
            <a:ext cx="10515600" cy="6357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3600" dirty="0" smtClean="0">
                <a:solidFill>
                  <a:schemeClr val="bg1"/>
                </a:solidFill>
                <a:latin typeface="Arial Black" panose="020B0A04020102020204" pitchFamily="34" charset="0"/>
              </a:rPr>
              <a:t>ASSAULTS RESULTING IN SEVERE BRAIN INJURY THIS YEAR</a:t>
            </a:r>
            <a:endParaRPr lang="en-AU"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1050307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3</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0" y="5473411"/>
            <a:ext cx="12485077" cy="635772"/>
          </a:xfrm>
        </p:spPr>
        <p:txBody>
          <a:bodyPr>
            <a:noAutofit/>
          </a:bodyPr>
          <a:lstStyle/>
          <a:p>
            <a:pPr algn="ctr"/>
            <a:r>
              <a:rPr lang="en-AU" sz="3600" dirty="0" smtClean="0">
                <a:solidFill>
                  <a:schemeClr val="bg1"/>
                </a:solidFill>
                <a:latin typeface="Arial Black" panose="020B0A04020102020204" pitchFamily="34" charset="0"/>
              </a:rPr>
              <a:t>YEARS WITHOUT A NATIONAL PLAN</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3201392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327171" y="1494358"/>
            <a:ext cx="9537658" cy="3869285"/>
          </a:xfrm>
        </p:spPr>
        <p:txBody>
          <a:bodyPr>
            <a:normAutofit fontScale="85000" lnSpcReduction="10000"/>
          </a:bodyPr>
          <a:lstStyle/>
          <a:p>
            <a:pPr marL="0" indent="0">
              <a:buNone/>
            </a:pPr>
            <a:r>
              <a:rPr lang="en-AU" sz="4400" i="1" dirty="0">
                <a:solidFill>
                  <a:srgbClr val="939497"/>
                </a:solidFill>
              </a:rPr>
              <a:t>“Alcohol is the major drug of abuse in Australia. It now constitutes a problem of epidemic proportions [and] …any failure by governments or individuals to acknowledge that a major problem - and potential national disaster - is upon us would constitute gross irresponsibility</a:t>
            </a:r>
            <a:r>
              <a:rPr lang="en-AU" sz="4400" i="1" dirty="0" smtClean="0">
                <a:solidFill>
                  <a:srgbClr val="939497"/>
                </a:solidFill>
              </a:rPr>
              <a:t>.”</a:t>
            </a:r>
          </a:p>
          <a:p>
            <a:pPr marL="0" indent="0">
              <a:buNone/>
            </a:pPr>
            <a:endParaRPr lang="en-AU" sz="4400" i="1" dirty="0">
              <a:solidFill>
                <a:srgbClr val="939497"/>
              </a:solidFill>
            </a:endParaRPr>
          </a:p>
          <a:p>
            <a:pPr marL="0" indent="0" algn="r">
              <a:buNone/>
            </a:pPr>
            <a:r>
              <a:rPr lang="en-AU" sz="2400" i="1" dirty="0" smtClean="0">
                <a:solidFill>
                  <a:srgbClr val="939497"/>
                </a:solidFill>
              </a:rPr>
              <a:t>Senate Standing Committee on Social Welfare, 1977</a:t>
            </a:r>
            <a:endParaRPr lang="en-AU" sz="2400" i="1" dirty="0">
              <a:solidFill>
                <a:srgbClr val="939497"/>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4828" y="236216"/>
            <a:ext cx="1034205" cy="430012"/>
          </a:xfrm>
          <a:prstGeom prst="rect">
            <a:avLst/>
          </a:prstGeom>
        </p:spPr>
      </p:pic>
    </p:spTree>
    <p:extLst>
      <p:ext uri="{BB962C8B-B14F-4D97-AF65-F5344CB8AC3E}">
        <p14:creationId xmlns:p14="http://schemas.microsoft.com/office/powerpoint/2010/main" val="2124837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4828" y="236216"/>
            <a:ext cx="1034205" cy="430012"/>
          </a:xfrm>
          <a:prstGeom prst="rect">
            <a:avLst/>
          </a:prstGeom>
        </p:spPr>
      </p:pic>
      <p:sp>
        <p:nvSpPr>
          <p:cNvPr id="7" name="Content Placeholder 6"/>
          <p:cNvSpPr>
            <a:spLocks noGrp="1"/>
          </p:cNvSpPr>
          <p:nvPr>
            <p:ph idx="1"/>
          </p:nvPr>
        </p:nvSpPr>
        <p:spPr>
          <a:xfrm>
            <a:off x="1327171" y="1855374"/>
            <a:ext cx="9537658" cy="3147252"/>
          </a:xfrm>
        </p:spPr>
        <p:txBody>
          <a:bodyPr>
            <a:normAutofit fontScale="77500" lnSpcReduction="20000"/>
          </a:bodyPr>
          <a:lstStyle/>
          <a:p>
            <a:pPr marL="0" indent="0">
              <a:buNone/>
            </a:pPr>
            <a:r>
              <a:rPr lang="en-AU" sz="4400" i="1" dirty="0">
                <a:solidFill>
                  <a:srgbClr val="939497"/>
                </a:solidFill>
              </a:rPr>
              <a:t>“Governments tend to respond in ways that don’t interfere with the market and that don’t upset people who have vested interests at stake and the result is that they do symbolic things rather than things that are actually effective.”</a:t>
            </a:r>
            <a:endParaRPr lang="en-AU" sz="4400" i="1" dirty="0" smtClean="0">
              <a:solidFill>
                <a:srgbClr val="939497"/>
              </a:solidFill>
            </a:endParaRPr>
          </a:p>
          <a:p>
            <a:pPr marL="0" indent="0">
              <a:buNone/>
            </a:pPr>
            <a:endParaRPr lang="en-AU" sz="4400" i="1" dirty="0">
              <a:solidFill>
                <a:srgbClr val="939497"/>
              </a:solidFill>
            </a:endParaRPr>
          </a:p>
          <a:p>
            <a:pPr marL="0" indent="0" algn="r">
              <a:buNone/>
            </a:pPr>
            <a:r>
              <a:rPr lang="en-AU" sz="2400" i="1" dirty="0">
                <a:solidFill>
                  <a:srgbClr val="939497"/>
                </a:solidFill>
              </a:rPr>
              <a:t>Professor Robin </a:t>
            </a:r>
            <a:r>
              <a:rPr lang="en-AU" sz="2400" i="1" dirty="0" smtClean="0">
                <a:solidFill>
                  <a:srgbClr val="939497"/>
                </a:solidFill>
              </a:rPr>
              <a:t>Room</a:t>
            </a:r>
          </a:p>
          <a:p>
            <a:pPr marL="0" indent="0" algn="r">
              <a:buNone/>
            </a:pPr>
            <a:r>
              <a:rPr lang="en-AU" sz="2400" i="1" dirty="0" smtClean="0">
                <a:solidFill>
                  <a:srgbClr val="939497"/>
                </a:solidFill>
              </a:rPr>
              <a:t>Director of the Centre </a:t>
            </a:r>
            <a:r>
              <a:rPr lang="en-AU" sz="2400" i="1" dirty="0">
                <a:solidFill>
                  <a:srgbClr val="939497"/>
                </a:solidFill>
              </a:rPr>
              <a:t>for Alcohol Policy </a:t>
            </a:r>
            <a:r>
              <a:rPr lang="en-AU" sz="2400" i="1" dirty="0" smtClean="0">
                <a:solidFill>
                  <a:srgbClr val="939497"/>
                </a:solidFill>
              </a:rPr>
              <a:t>and Research and </a:t>
            </a:r>
            <a:r>
              <a:rPr lang="en-AU" sz="2400" i="1" dirty="0">
                <a:solidFill>
                  <a:srgbClr val="939497"/>
                </a:solidFill>
              </a:rPr>
              <a:t>advisor to WHO on alcohol and drugs</a:t>
            </a:r>
          </a:p>
        </p:txBody>
      </p:sp>
    </p:spTree>
    <p:extLst>
      <p:ext uri="{BB962C8B-B14F-4D97-AF65-F5344CB8AC3E}">
        <p14:creationId xmlns:p14="http://schemas.microsoft.com/office/powerpoint/2010/main" val="1761979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
        <p:nvSpPr>
          <p:cNvPr id="8" name="Content Placeholder 2"/>
          <p:cNvSpPr txBox="1">
            <a:spLocks/>
          </p:cNvSpPr>
          <p:nvPr/>
        </p:nvSpPr>
        <p:spPr>
          <a:xfrm>
            <a:off x="0" y="1099751"/>
            <a:ext cx="12485077" cy="398805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AU" sz="23900" spc="-150" smtClean="0">
                <a:solidFill>
                  <a:schemeClr val="bg1"/>
                </a:solidFill>
                <a:latin typeface="Arial Black" panose="020B0A04020102020204" pitchFamily="34" charset="0"/>
                <a:cs typeface="Arial" panose="020B0604020202020204" pitchFamily="34" charset="0"/>
              </a:rPr>
              <a:t>78</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9" name="Title 1"/>
          <p:cNvSpPr txBox="1">
            <a:spLocks/>
          </p:cNvSpPr>
          <p:nvPr/>
        </p:nvSpPr>
        <p:spPr>
          <a:xfrm>
            <a:off x="161857" y="5473411"/>
            <a:ext cx="12124020" cy="6357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3600" dirty="0" smtClean="0">
                <a:solidFill>
                  <a:schemeClr val="bg1"/>
                </a:solidFill>
                <a:latin typeface="Arial Black" panose="020B0A04020102020204" pitchFamily="34" charset="0"/>
              </a:rPr>
              <a:t>% OF PEOPLE THINK AUSTRALIA HAS PROBLEM WITH ALCOHOL</a:t>
            </a:r>
            <a:endParaRPr lang="en-AU"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01260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79</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0" y="5473411"/>
            <a:ext cx="12485077" cy="635772"/>
          </a:xfrm>
        </p:spPr>
        <p:txBody>
          <a:bodyPr>
            <a:noAutofit/>
          </a:bodyPr>
          <a:lstStyle/>
          <a:p>
            <a:pPr algn="ctr"/>
            <a:r>
              <a:rPr lang="en-AU" sz="3600" dirty="0" smtClean="0">
                <a:solidFill>
                  <a:schemeClr val="bg1"/>
                </a:solidFill>
                <a:latin typeface="Arial Black" panose="020B0A04020102020204" pitchFamily="34" charset="0"/>
              </a:rPr>
              <a:t>% OF AUSTRALIANS THINK MORE NEEDS</a:t>
            </a:r>
            <a:br>
              <a:rPr lang="en-AU" sz="3600" dirty="0" smtClean="0">
                <a:solidFill>
                  <a:schemeClr val="bg1"/>
                </a:solidFill>
                <a:latin typeface="Arial Black" panose="020B0A04020102020204" pitchFamily="34" charset="0"/>
              </a:rPr>
            </a:br>
            <a:r>
              <a:rPr lang="en-AU" sz="3600" dirty="0" smtClean="0">
                <a:solidFill>
                  <a:schemeClr val="bg1"/>
                </a:solidFill>
                <a:latin typeface="Arial Black" panose="020B0A04020102020204" pitchFamily="34" charset="0"/>
              </a:rPr>
              <a:t>TO BE DONE TO REDUCE ALCOHOL HARMS</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532465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37</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0" y="5473411"/>
            <a:ext cx="12485077" cy="635772"/>
          </a:xfrm>
        </p:spPr>
        <p:txBody>
          <a:bodyPr>
            <a:noAutofit/>
          </a:bodyPr>
          <a:lstStyle/>
          <a:p>
            <a:pPr algn="ctr"/>
            <a:r>
              <a:rPr lang="en-AU" sz="3200" dirty="0" smtClean="0">
                <a:solidFill>
                  <a:schemeClr val="bg1"/>
                </a:solidFill>
                <a:latin typeface="Arial Black" panose="020B0A04020102020204" pitchFamily="34" charset="0"/>
              </a:rPr>
              <a:t>YEARS AGO THE SENATE STANDING COMMITTEE ON SOCIAL WELFARE RELEASED THEIR FINAL REPORT INTO DRUGS IN AUSTRALIA</a:t>
            </a:r>
            <a:endParaRPr lang="en-AU" sz="32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14745719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AU" dirty="0" smtClean="0"/>
              <a:t>Michael Thorn</a:t>
            </a:r>
          </a:p>
          <a:p>
            <a:r>
              <a:rPr lang="en-AU" dirty="0" smtClean="0"/>
              <a:t>Chief Executive</a:t>
            </a:r>
          </a:p>
        </p:txBody>
      </p:sp>
      <p:sp>
        <p:nvSpPr>
          <p:cNvPr id="2" name="Text Placeholder 1"/>
          <p:cNvSpPr>
            <a:spLocks noGrp="1"/>
          </p:cNvSpPr>
          <p:nvPr>
            <p:ph type="body" idx="10"/>
          </p:nvPr>
        </p:nvSpPr>
        <p:spPr/>
        <p:txBody>
          <a:bodyPr/>
          <a:lstStyle/>
          <a:p>
            <a:endParaRPr lang="en-AU" dirty="0"/>
          </a:p>
        </p:txBody>
      </p:sp>
    </p:spTree>
    <p:extLst>
      <p:ext uri="{BB962C8B-B14F-4D97-AF65-F5344CB8AC3E}">
        <p14:creationId xmlns:p14="http://schemas.microsoft.com/office/powerpoint/2010/main" val="28169610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1023551" y="5428004"/>
            <a:ext cx="10515600" cy="635772"/>
          </a:xfrm>
        </p:spPr>
        <p:txBody>
          <a:bodyPr>
            <a:noAutofit/>
          </a:bodyPr>
          <a:lstStyle/>
          <a:p>
            <a:pPr algn="ctr"/>
            <a:r>
              <a:rPr lang="en-AU" sz="3600" dirty="0" smtClean="0">
                <a:solidFill>
                  <a:schemeClr val="bg1"/>
                </a:solidFill>
                <a:latin typeface="Arial Black" panose="020B0A04020102020204" pitchFamily="34" charset="0"/>
              </a:rPr>
              <a:t>DEATHS</a:t>
            </a:r>
            <a:endParaRPr lang="en-AU" sz="3600"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828535" y="1099751"/>
            <a:ext cx="4534930"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15</a:t>
            </a:r>
            <a:endParaRPr lang="en-AU" sz="23900" spc="-150" dirty="0">
              <a:solidFill>
                <a:schemeClr val="bg1"/>
              </a:solidFill>
              <a:latin typeface="Arial Black" panose="020B0A04020102020204" pitchFamily="34" charset="0"/>
              <a:cs typeface="Arial" panose="020B06040202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1319106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1023551" y="5428004"/>
            <a:ext cx="10515600" cy="635772"/>
          </a:xfrm>
        </p:spPr>
        <p:txBody>
          <a:bodyPr>
            <a:noAutofit/>
          </a:bodyPr>
          <a:lstStyle/>
          <a:p>
            <a:pPr algn="ctr"/>
            <a:r>
              <a:rPr lang="en-AU" sz="3600" dirty="0" smtClean="0">
                <a:solidFill>
                  <a:schemeClr val="bg1"/>
                </a:solidFill>
                <a:latin typeface="Arial Black" panose="020B0A04020102020204" pitchFamily="34" charset="0"/>
              </a:rPr>
              <a:t>HOSPITALISATIONS</a:t>
            </a:r>
            <a:endParaRPr lang="en-AU" sz="3600"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430</a:t>
            </a:r>
            <a:endParaRPr lang="en-AU" sz="23900" spc="-150" dirty="0">
              <a:solidFill>
                <a:schemeClr val="bg1"/>
              </a:solidFill>
              <a:latin typeface="Arial Black" panose="020B0A0402010202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406717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0" y="5428004"/>
            <a:ext cx="12485077" cy="635772"/>
          </a:xfrm>
        </p:spPr>
        <p:txBody>
          <a:bodyPr>
            <a:noAutofit/>
          </a:bodyPr>
          <a:lstStyle/>
          <a:p>
            <a:pPr algn="ctr"/>
            <a:r>
              <a:rPr lang="en-AU" sz="3600" dirty="0" smtClean="0">
                <a:solidFill>
                  <a:schemeClr val="bg1"/>
                </a:solidFill>
                <a:latin typeface="Arial Black" panose="020B0A04020102020204" pitchFamily="34" charset="0"/>
              </a:rPr>
              <a:t>VICTIMS OF ALCOHOL-RELATED ASSAULTS</a:t>
            </a:r>
            <a:endParaRPr lang="en-AU" sz="3600"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192</a:t>
            </a:r>
            <a:endParaRPr lang="en-AU" sz="23900" spc="-150" dirty="0">
              <a:solidFill>
                <a:schemeClr val="bg1"/>
              </a:solidFill>
              <a:latin typeface="Arial Black" panose="020B0A0402010202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358814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0" y="5428004"/>
            <a:ext cx="12485077" cy="635772"/>
          </a:xfrm>
        </p:spPr>
        <p:txBody>
          <a:bodyPr>
            <a:noAutofit/>
          </a:bodyPr>
          <a:lstStyle/>
          <a:p>
            <a:pPr algn="ctr"/>
            <a:r>
              <a:rPr lang="en-AU" sz="3600" dirty="0" smtClean="0">
                <a:solidFill>
                  <a:schemeClr val="bg1"/>
                </a:solidFill>
                <a:latin typeface="Arial Black" panose="020B0A04020102020204" pitchFamily="34" charset="0"/>
              </a:rPr>
              <a:t>VICTIMS OF DOMESTIC VIOLENCE </a:t>
            </a:r>
            <a:endParaRPr lang="en-AU" sz="3600"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66</a:t>
            </a:r>
            <a:endParaRPr lang="en-AU" sz="23900" spc="-150" dirty="0">
              <a:solidFill>
                <a:schemeClr val="bg1"/>
              </a:solidFill>
              <a:latin typeface="Arial Black" panose="020B0A0402010202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31221170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34</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1023551" y="5428004"/>
            <a:ext cx="10515600" cy="635772"/>
          </a:xfrm>
        </p:spPr>
        <p:txBody>
          <a:bodyPr>
            <a:noAutofit/>
          </a:bodyPr>
          <a:lstStyle/>
          <a:p>
            <a:pPr algn="ctr"/>
            <a:r>
              <a:rPr lang="en-AU" sz="3600" dirty="0" smtClean="0">
                <a:solidFill>
                  <a:schemeClr val="bg1"/>
                </a:solidFill>
                <a:latin typeface="Arial Black" panose="020B0A04020102020204" pitchFamily="34" charset="0"/>
              </a:rPr>
              <a:t>% OF ALCOHOL-RELATED HOSPITAL EMERGENCY DEPARTMENT ADMISSIONS</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1101166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5077" cy="7130562"/>
          </a:xfrm>
          <a:prstGeom prst="rect">
            <a:avLst/>
          </a:prstGeom>
          <a:solidFill>
            <a:srgbClr val="23A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0" y="1099751"/>
            <a:ext cx="12485077" cy="3988054"/>
          </a:xfrm>
        </p:spPr>
        <p:txBody>
          <a:bodyPr anchor="ctr">
            <a:noAutofit/>
          </a:bodyPr>
          <a:lstStyle/>
          <a:p>
            <a:pPr marL="0" indent="0" algn="ctr">
              <a:buNone/>
            </a:pPr>
            <a:r>
              <a:rPr lang="en-AU" sz="23900" spc="-150" dirty="0" smtClean="0">
                <a:solidFill>
                  <a:schemeClr val="bg1"/>
                </a:solidFill>
                <a:latin typeface="Arial Black" panose="020B0A04020102020204" pitchFamily="34" charset="0"/>
                <a:cs typeface="Arial" panose="020B0604020202020204" pitchFamily="34" charset="0"/>
              </a:rPr>
              <a:t>36</a:t>
            </a:r>
            <a:endParaRPr lang="en-AU" sz="23900" spc="-150" dirty="0">
              <a:solidFill>
                <a:schemeClr val="bg1"/>
              </a:solidFill>
              <a:latin typeface="Arial Black" panose="020B0A04020102020204" pitchFamily="34" charset="0"/>
              <a:cs typeface="Arial" panose="020B0604020202020204" pitchFamily="34" charset="0"/>
            </a:endParaRPr>
          </a:p>
        </p:txBody>
      </p:sp>
      <p:sp>
        <p:nvSpPr>
          <p:cNvPr id="6" name="Title 1"/>
          <p:cNvSpPr>
            <a:spLocks noGrp="1"/>
          </p:cNvSpPr>
          <p:nvPr>
            <p:ph type="title"/>
          </p:nvPr>
        </p:nvSpPr>
        <p:spPr>
          <a:xfrm>
            <a:off x="1023551" y="5428004"/>
            <a:ext cx="10515600" cy="635772"/>
          </a:xfrm>
        </p:spPr>
        <p:txBody>
          <a:bodyPr>
            <a:noAutofit/>
          </a:bodyPr>
          <a:lstStyle/>
          <a:p>
            <a:pPr algn="ctr"/>
            <a:r>
              <a:rPr lang="en-AU" sz="3600" dirty="0" smtClean="0">
                <a:solidFill>
                  <a:schemeClr val="bg1"/>
                </a:solidFill>
                <a:latin typeface="Arial Black" panose="020B0A04020102020204" pitchFamily="34" charset="0"/>
              </a:rPr>
              <a:t>BILLION DOLLARS</a:t>
            </a:r>
            <a:endParaRPr lang="en-AU" sz="36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596" y="349827"/>
            <a:ext cx="952500" cy="381000"/>
          </a:xfrm>
          <a:prstGeom prst="rect">
            <a:avLst/>
          </a:prstGeom>
        </p:spPr>
      </p:pic>
    </p:spTree>
    <p:extLst>
      <p:ext uri="{BB962C8B-B14F-4D97-AF65-F5344CB8AC3E}">
        <p14:creationId xmlns:p14="http://schemas.microsoft.com/office/powerpoint/2010/main" val="1034083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4828" y="236216"/>
            <a:ext cx="1034205" cy="430012"/>
          </a:xfrm>
          <a:prstGeom prst="rect">
            <a:avLst/>
          </a:prstGeom>
        </p:spPr>
      </p:pic>
      <p:sp>
        <p:nvSpPr>
          <p:cNvPr id="7" name="Content Placeholder 6"/>
          <p:cNvSpPr>
            <a:spLocks noGrp="1"/>
          </p:cNvSpPr>
          <p:nvPr>
            <p:ph idx="1"/>
          </p:nvPr>
        </p:nvSpPr>
        <p:spPr>
          <a:xfrm>
            <a:off x="1327171" y="2791904"/>
            <a:ext cx="9537658" cy="1274192"/>
          </a:xfrm>
        </p:spPr>
        <p:txBody>
          <a:bodyPr>
            <a:normAutofit lnSpcReduction="10000"/>
          </a:bodyPr>
          <a:lstStyle/>
          <a:p>
            <a:pPr marL="0" indent="0">
              <a:buNone/>
            </a:pPr>
            <a:r>
              <a:rPr lang="en-AU" sz="4400" i="1" dirty="0">
                <a:solidFill>
                  <a:srgbClr val="939497"/>
                </a:solidFill>
              </a:rPr>
              <a:t>Alcohol is more available, more heavily promoted and more affordable. </a:t>
            </a:r>
            <a:endParaRPr lang="en-AU" sz="2400" i="1" dirty="0">
              <a:solidFill>
                <a:srgbClr val="939497"/>
              </a:solidFill>
            </a:endParaRPr>
          </a:p>
        </p:txBody>
      </p:sp>
    </p:spTree>
    <p:extLst>
      <p:ext uri="{BB962C8B-B14F-4D97-AF65-F5344CB8AC3E}">
        <p14:creationId xmlns:p14="http://schemas.microsoft.com/office/powerpoint/2010/main" val="2159458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4 PPT" id="{1D2AD088-BF24-43E5-8410-71B9F97E9D99}" vid="{C8113945-FE05-4CFF-B1B9-0DCE6A8CAD3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291</Words>
  <Application>Microsoft Office PowerPoint</Application>
  <PresentationFormat>Widescreen</PresentationFormat>
  <Paragraphs>70</Paragraphs>
  <Slides>24</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Arial Black</vt:lpstr>
      <vt:lpstr>Calibri</vt:lpstr>
      <vt:lpstr>Calibri Light</vt:lpstr>
      <vt:lpstr>Gotham Bold</vt:lpstr>
      <vt:lpstr>Office Theme</vt:lpstr>
      <vt:lpstr>1_Office Theme</vt:lpstr>
      <vt:lpstr>Alcohol Harms and Solutions: It’s a numbers game</vt:lpstr>
      <vt:lpstr>PowerPoint Presentation</vt:lpstr>
      <vt:lpstr>DEATHS</vt:lpstr>
      <vt:lpstr>HOSPITALISATIONS</vt:lpstr>
      <vt:lpstr>VICTIMS OF ALCOHOL-RELATED ASSAULTS</vt:lpstr>
      <vt:lpstr>VICTIMS OF DOMESTIC VIOLENCE </vt:lpstr>
      <vt:lpstr>% OF ALCOHOL-RELATED HOSPITAL EMERGENCY DEPARTMENT ADMISSIONS</vt:lpstr>
      <vt:lpstr>BILLION DOLLARS</vt:lpstr>
      <vt:lpstr>PowerPoint Presentation</vt:lpstr>
      <vt:lpstr>% INCREASE IN THE NUMBER OF VICTORIAN BOTTLESHOPS</vt:lpstr>
      <vt:lpstr>% HOURLY INCREASE IN ASSAULTS</vt:lpstr>
      <vt:lpstr>CENTS PER STANDARD DRINK  OF ALCOHOL</vt:lpstr>
      <vt:lpstr>POINT OF SALE PROMOTIONS  PER LIQUOR STORE</vt:lpstr>
      <vt:lpstr>PowerPoint Presentation</vt:lpstr>
      <vt:lpstr>STUDIES HAVE SHOWN THAT INCREASING PRICE REDUCES CONSUMPTION</vt:lpstr>
      <vt:lpstr>REVIEWS HAVE RECOMMENDED  ALCOHOL TAXATION REFORM</vt:lpstr>
      <vt:lpstr>PowerPoint Presentation</vt:lpstr>
      <vt:lpstr>PowerPoint Presentation</vt:lpstr>
      <vt:lpstr>YEARS WITHOUT A NATIONAL PLAN</vt:lpstr>
      <vt:lpstr>PowerPoint Presentation</vt:lpstr>
      <vt:lpstr>PowerPoint Presentation</vt:lpstr>
      <vt:lpstr>% OF AUSTRALIANS THINK MORE NEEDS TO BE DONE TO REDUCE ALCOHOL HARMS</vt:lpstr>
      <vt:lpstr>YEARS AGO THE SENATE STANDING COMMITTEE ON SOCIAL WELFARE RELEASED THEIR FINAL REPORT INTO DRUGS IN AUSTRALIA</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Karlo Aliling</dc:creator>
  <cp:lastModifiedBy>One Vision</cp:lastModifiedBy>
  <cp:revision>42</cp:revision>
  <dcterms:created xsi:type="dcterms:W3CDTF">2014-10-27T02:14:56Z</dcterms:created>
  <dcterms:modified xsi:type="dcterms:W3CDTF">2014-10-27T23:01:41Z</dcterms:modified>
</cp:coreProperties>
</file>