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267" r:id="rId6"/>
    <p:sldId id="278" r:id="rId7"/>
    <p:sldId id="262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5">
          <p15:clr>
            <a:srgbClr val="A4A3A4"/>
          </p15:clr>
        </p15:guide>
        <p15:guide id="2" orient="horz" pos="1114">
          <p15:clr>
            <a:srgbClr val="A4A3A4"/>
          </p15:clr>
        </p15:guide>
        <p15:guide id="3" pos="157">
          <p15:clr>
            <a:srgbClr val="A4A3A4"/>
          </p15:clr>
        </p15:guide>
        <p15:guide id="4" pos="48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57" autoAdjust="0"/>
  </p:normalViewPr>
  <p:slideViewPr>
    <p:cSldViewPr showGuides="1">
      <p:cViewPr varScale="1">
        <p:scale>
          <a:sx n="57" d="100"/>
          <a:sy n="57" d="100"/>
        </p:scale>
        <p:origin x="1776" y="72"/>
      </p:cViewPr>
      <p:guideLst>
        <p:guide orient="horz" pos="3885"/>
        <p:guide orient="horz" pos="1114"/>
        <p:guide pos="157"/>
        <p:guide pos="48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4C22A-332B-4BBC-8466-16C273E72FC8}" type="datetimeFigureOut">
              <a:rPr lang="en-AU" smtClean="0"/>
              <a:t>28/10/2014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05699-7DC4-4BA5-A182-1DC88020D1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46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A615-B170-4B46-94A2-6B904387437C}" type="datetimeFigureOut">
              <a:rPr lang="en-AU" smtClean="0"/>
              <a:t>28/10/2014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8A707-0063-4716-93A8-0478EEB79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96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Costs of managing</a:t>
            </a:r>
            <a:r>
              <a:rPr lang="en-AU" baseline="0" dirty="0" smtClean="0"/>
              <a:t> NTE = approx. $30million to City of Sydney in 2009</a:t>
            </a:r>
          </a:p>
          <a:p>
            <a:r>
              <a:rPr lang="en-AU" baseline="0" dirty="0" smtClean="0"/>
              <a:t>Value of NTE = $15.1billion in 2009, food, drink and entertainment – food biggest driver </a:t>
            </a:r>
          </a:p>
          <a:p>
            <a:r>
              <a:rPr lang="en-AU" baseline="0" dirty="0" smtClean="0"/>
              <a:t>In partnership with State Government, local government is responsible for creating and maintaining safe communities</a:t>
            </a:r>
          </a:p>
          <a:p>
            <a:r>
              <a:rPr lang="en-AU" baseline="0" dirty="0" smtClean="0"/>
              <a:t>Recent survey of residents, workers and visitors in City of Sydney, highlighted alcohol related violence as one of the main concerns for people in terms of safety</a:t>
            </a:r>
          </a:p>
          <a:p>
            <a:r>
              <a:rPr lang="en-AU" baseline="0" dirty="0" smtClean="0"/>
              <a:t>Consultation to develop the City’s OPEN Sydney strategy – over 5000 visitors to the consultation website – people want more from their city at night, safety is key, but so is the diversity of offering 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8A707-0063-4716-93A8-0478EEB793E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509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 algn="l" eaLnBrk="0" hangingPunct="0">
              <a:spcBef>
                <a:spcPts val="2300"/>
              </a:spcBef>
              <a:buSzPct val="171000"/>
              <a:buFont typeface="Arial" pitchFamily="34" charset="0"/>
              <a:buNone/>
            </a:pPr>
            <a:r>
              <a:rPr lang="en-AU" sz="1200" b="0" dirty="0" smtClean="0"/>
              <a:t>City</a:t>
            </a:r>
            <a:r>
              <a:rPr lang="en-AU" sz="1200" b="0" baseline="0" dirty="0" smtClean="0"/>
              <a:t> of Sydney responses: </a:t>
            </a:r>
            <a:endParaRPr lang="en-AU" sz="1200" b="0" dirty="0" smtClean="0"/>
          </a:p>
          <a:p>
            <a:pPr marL="152400" indent="101600" algn="l" eaLnBrk="0" hangingPunct="0">
              <a:spcBef>
                <a:spcPts val="2300"/>
              </a:spcBef>
              <a:buSzPct val="171000"/>
              <a:buFont typeface="Arial" pitchFamily="34" charset="0"/>
              <a:buChar char="•"/>
            </a:pPr>
            <a:r>
              <a:rPr lang="en-AU" sz="1200" b="0" dirty="0" smtClean="0"/>
              <a:t>Precinct ambassadors, CCTV cameras, Alcohol free zones, Upgraded lighting to LED,  Compliance and enforcement,  Portable urinals and toilets,  24/7 cleansings crews,</a:t>
            </a:r>
            <a:r>
              <a:rPr lang="en-AU" sz="1200" b="0" baseline="0" dirty="0" smtClean="0"/>
              <a:t> </a:t>
            </a:r>
            <a:r>
              <a:rPr lang="en-AU" sz="1200" b="0" dirty="0" smtClean="0"/>
              <a:t>VMS signage with information for public, Late night tourist kiosks</a:t>
            </a:r>
          </a:p>
          <a:p>
            <a:pPr marL="152400" indent="0" algn="l" eaLnBrk="0" hangingPunct="0">
              <a:spcBef>
                <a:spcPts val="2300"/>
              </a:spcBef>
              <a:buSzPct val="171000"/>
              <a:buFont typeface="Arial" pitchFamily="34" charset="0"/>
              <a:buNone/>
            </a:pPr>
            <a:endParaRPr lang="en-AU" sz="1200" b="0" dirty="0" smtClean="0"/>
          </a:p>
          <a:p>
            <a:pPr marL="152400" indent="0" algn="l" eaLnBrk="0" hangingPunct="0">
              <a:spcBef>
                <a:spcPts val="2300"/>
              </a:spcBef>
              <a:buSzPct val="171000"/>
              <a:buFont typeface="Arial" pitchFamily="34" charset="0"/>
              <a:buNone/>
            </a:pPr>
            <a:r>
              <a:rPr lang="en-AU" sz="1200" b="0" dirty="0" smtClean="0"/>
              <a:t>Diverse</a:t>
            </a:r>
            <a:r>
              <a:rPr lang="en-AU" sz="1200" b="0" baseline="0" dirty="0" smtClean="0"/>
              <a:t> events at night attract a wide range of people into the City at night, for example New Years Eve and Chinese New Year and smaller events such as the BEAMS festival. </a:t>
            </a:r>
          </a:p>
          <a:p>
            <a:pPr marL="152400" indent="0" algn="l" eaLnBrk="0" hangingPunct="0">
              <a:spcBef>
                <a:spcPts val="2300"/>
              </a:spcBef>
              <a:buSzPct val="171000"/>
              <a:buFont typeface="Arial" pitchFamily="34" charset="0"/>
              <a:buNone/>
            </a:pPr>
            <a:r>
              <a:rPr lang="en-AU" sz="1200" b="0" baseline="0" dirty="0" smtClean="0"/>
              <a:t>Working closely with NSW Police to address issues relating to excessive consumption of alcohol, creating AFZs, developing actions plans to address community issues.</a:t>
            </a:r>
          </a:p>
          <a:p>
            <a:pPr marL="152400" indent="0" algn="l" eaLnBrk="0" hangingPunct="0">
              <a:spcBef>
                <a:spcPts val="2300"/>
              </a:spcBef>
              <a:buSzPct val="171000"/>
              <a:buFont typeface="Arial" pitchFamily="34" charset="0"/>
              <a:buNone/>
            </a:pPr>
            <a:r>
              <a:rPr lang="en-AU" sz="1200" b="0" baseline="0" dirty="0" smtClean="0"/>
              <a:t>City’s Late Night Trading Development Control Plan. </a:t>
            </a:r>
          </a:p>
          <a:p>
            <a:pPr marL="152400" indent="0" algn="l" eaLnBrk="0" hangingPunct="0">
              <a:spcBef>
                <a:spcPts val="2300"/>
              </a:spcBef>
              <a:buSzPct val="171000"/>
              <a:buFont typeface="Arial" pitchFamily="34" charset="0"/>
              <a:buNone/>
            </a:pPr>
            <a:r>
              <a:rPr lang="en-AU" sz="1200" b="0" baseline="0" dirty="0" smtClean="0"/>
              <a:t>Research including Late Night Management Areas Research, national research into the value of the Australian NTE</a:t>
            </a:r>
            <a:endParaRPr lang="en-AU" sz="1600" b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8A707-0063-4716-93A8-0478EEB793E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25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Ability</a:t>
            </a:r>
            <a:r>
              <a:rPr lang="en-AU" baseline="0" dirty="0" smtClean="0"/>
              <a:t> for Council’s to refuse a development application based on saturation </a:t>
            </a:r>
          </a:p>
          <a:p>
            <a:r>
              <a:rPr lang="en-AU" baseline="0" dirty="0" smtClean="0"/>
              <a:t>Transparency in the liquor licensing process – a joint committee (state and local) which considers contentious DA/liquor licence applications in an open forum </a:t>
            </a:r>
          </a:p>
          <a:p>
            <a:r>
              <a:rPr lang="en-AU" baseline="0" dirty="0" smtClean="0"/>
              <a:t>Consideration given to venues with live music/live performance as a lower risk activity</a:t>
            </a:r>
          </a:p>
          <a:p>
            <a:r>
              <a:rPr lang="en-AU" baseline="0" dirty="0" smtClean="0"/>
              <a:t>Data: wholesale alcohol sales data to be collected in NSW, alcohol-related accident and emergency admissions, ambulance call-outs etc. </a:t>
            </a:r>
          </a:p>
          <a:p>
            <a:r>
              <a:rPr lang="en-AU" baseline="0" dirty="0" smtClean="0"/>
              <a:t>Reference to the Citizen’s Jury recommendations.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8A707-0063-4716-93A8-0478EEB793E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25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501" y="260351"/>
            <a:ext cx="7393565" cy="389128"/>
          </a:xfrm>
        </p:spPr>
        <p:txBody>
          <a:bodyPr tIns="46800" bIns="46800">
            <a:noAutofit/>
          </a:bodyPr>
          <a:lstStyle>
            <a:lvl1pPr>
              <a:lnSpc>
                <a:spcPts val="3200"/>
              </a:lnSpc>
              <a:defRPr sz="3400" baseline="0">
                <a:solidFill>
                  <a:schemeClr val="accent2"/>
                </a:solidFill>
              </a:defRPr>
            </a:lvl1pPr>
          </a:lstStyle>
          <a:p>
            <a:r>
              <a:rPr lang="en-AU" noProof="0" dirty="0" smtClean="0"/>
              <a:t>First line title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01" y="1760433"/>
            <a:ext cx="7393565" cy="439136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dirty="0"/>
            </a:lvl5pPr>
          </a:lstStyle>
          <a:p>
            <a:pPr marL="179388" lvl="0" indent="-179388"/>
            <a:r>
              <a:rPr lang="en-US" noProof="0" smtClean="0"/>
              <a:t>Click to edit Master text styles</a:t>
            </a:r>
          </a:p>
          <a:p>
            <a:pPr marL="179388" lvl="1" indent="-179388"/>
            <a:r>
              <a:rPr lang="en-US" noProof="0" smtClean="0"/>
              <a:t>Second level</a:t>
            </a:r>
          </a:p>
          <a:p>
            <a:pPr marL="179388" lvl="2" indent="-179388"/>
            <a:r>
              <a:rPr lang="en-US" noProof="0" smtClean="0"/>
              <a:t>Third level</a:t>
            </a:r>
          </a:p>
          <a:p>
            <a:pPr marL="179388" lvl="3" indent="-179388"/>
            <a:r>
              <a:rPr lang="en-US" noProof="0" smtClean="0"/>
              <a:t>Fourth level</a:t>
            </a:r>
          </a:p>
          <a:p>
            <a:pPr marL="179388" lvl="4" indent="-179388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17DF-3ADE-4F82-AC9E-9F52F465E79B}" type="datetime1">
              <a:rPr lang="en-AU" smtClean="0"/>
              <a:t>28/10/2014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/ Insert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7018753-1E78-4F68-BE2F-8673175AA9FE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45501" y="684149"/>
            <a:ext cx="7387840" cy="922459"/>
          </a:xfrm>
        </p:spPr>
        <p:txBody>
          <a:bodyPr tIns="36000" bIns="36000" anchor="t" anchorCtr="0">
            <a:noAutofit/>
          </a:bodyPr>
          <a:lstStyle>
            <a:lvl1pPr marL="0" indent="0">
              <a:lnSpc>
                <a:spcPts val="3200"/>
              </a:lnSpc>
              <a:buNone/>
              <a:defRPr sz="3400" b="1" spc="-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Second line title</a:t>
            </a:r>
          </a:p>
        </p:txBody>
      </p:sp>
    </p:spTree>
    <p:extLst>
      <p:ext uri="{BB962C8B-B14F-4D97-AF65-F5344CB8AC3E}">
        <p14:creationId xmlns:p14="http://schemas.microsoft.com/office/powerpoint/2010/main" val="194096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haded 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8431213" cy="6856413"/>
          </a:xfrm>
          <a:prstGeom prst="rect">
            <a:avLst/>
          </a:prstGeom>
          <a:ln>
            <a:noFill/>
          </a:ln>
        </p:spPr>
        <p:txBody>
          <a:bodyPr/>
          <a:lstStyle>
            <a:lvl1pPr marL="179388" indent="0">
              <a:buNone/>
              <a:defRPr sz="1800" baseline="0"/>
            </a:lvl1pPr>
          </a:lstStyle>
          <a:p>
            <a:r>
              <a:rPr lang="en-AU" dirty="0" smtClean="0"/>
              <a:t>Shaded text with picture. Click icon in centre of screen to add picture. If necessary, change the colour of the text so you can read it clearly.</a:t>
            </a:r>
            <a:endParaRPr lang="en-AU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431823" y="0"/>
            <a:ext cx="71217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229" y="263547"/>
            <a:ext cx="259969" cy="127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644" y="2374490"/>
            <a:ext cx="93807" cy="1584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9176" y="1821292"/>
            <a:ext cx="2880000" cy="365939"/>
          </a:xfrm>
          <a:prstGeom prst="rect">
            <a:avLst/>
          </a:prstGeom>
          <a:solidFill>
            <a:schemeClr val="accent4"/>
          </a:solidFill>
        </p:spPr>
        <p:txBody>
          <a:bodyPr wrap="square" lIns="36000" tIns="28800" bIns="28800">
            <a:spAutoFit/>
          </a:bodyPr>
          <a:lstStyle>
            <a:lvl1pPr marL="0" indent="0">
              <a:buNone/>
              <a:defRPr sz="2000" b="1" spc="-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noProof="0" dirty="0" smtClean="0"/>
              <a:t>Text line 1</a:t>
            </a:r>
            <a:endParaRPr lang="en-AU" noProof="0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59176" y="2222944"/>
            <a:ext cx="2880000" cy="365939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28800" bIns="28800">
            <a:spAutoFit/>
          </a:bodyPr>
          <a:lstStyle>
            <a:lvl1pPr marL="0" indent="0">
              <a:buNone/>
              <a:defRPr sz="2000" b="1" spc="-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noProof="0" dirty="0" smtClean="0"/>
              <a:t>Text line 2</a:t>
            </a:r>
            <a:endParaRPr lang="en-AU" noProof="0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59176" y="2624596"/>
            <a:ext cx="2880000" cy="365939"/>
          </a:xfrm>
          <a:prstGeom prst="rect">
            <a:avLst/>
          </a:prstGeom>
          <a:solidFill>
            <a:schemeClr val="accent2"/>
          </a:solidFill>
        </p:spPr>
        <p:txBody>
          <a:bodyPr wrap="square" lIns="36000" tIns="28800" bIns="28800">
            <a:spAutoFit/>
          </a:bodyPr>
          <a:lstStyle>
            <a:lvl1pPr marL="0" indent="0">
              <a:buNone/>
              <a:defRPr sz="2000" b="1" spc="-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noProof="0" dirty="0" smtClean="0"/>
              <a:t>Text line 3</a:t>
            </a:r>
            <a:endParaRPr lang="en-AU" noProof="0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9176" y="3026249"/>
            <a:ext cx="2880000" cy="365939"/>
          </a:xfrm>
          <a:prstGeom prst="rect">
            <a:avLst/>
          </a:prstGeom>
          <a:solidFill>
            <a:schemeClr val="accent2"/>
          </a:solidFill>
        </p:spPr>
        <p:txBody>
          <a:bodyPr wrap="square" lIns="36000" tIns="28800" bIns="28800">
            <a:spAutoFit/>
          </a:bodyPr>
          <a:lstStyle>
            <a:lvl1pPr marL="0" indent="0">
              <a:buNone/>
              <a:defRPr sz="2000" b="1" spc="-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noProof="0" dirty="0" smtClean="0"/>
              <a:t>Text line 4</a:t>
            </a:r>
            <a:endParaRPr lang="en-AU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13696" y="4307080"/>
            <a:ext cx="8221003" cy="2328096"/>
          </a:xfrm>
        </p:spPr>
        <p:txBody>
          <a:bodyPr anchor="b" anchorCtr="0"/>
          <a:lstStyle>
            <a:lvl1pPr>
              <a:lnSpc>
                <a:spcPct val="100000"/>
              </a:lnSpc>
              <a:defRPr sz="15000" spc="-1000" baseline="0">
                <a:solidFill>
                  <a:schemeClr val="accent4"/>
                </a:solidFill>
              </a:defRPr>
            </a:lvl1pPr>
          </a:lstStyle>
          <a:p>
            <a:r>
              <a:rPr lang="en-AU" noProof="0" dirty="0" smtClean="0"/>
              <a:t>Text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86241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and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8431213" cy="6856413"/>
          </a:xfrm>
          <a:prstGeom prst="rect">
            <a:avLst/>
          </a:prstGeom>
          <a:ln>
            <a:noFill/>
          </a:ln>
        </p:spPr>
        <p:txBody>
          <a:bodyPr/>
          <a:lstStyle>
            <a:lvl1pPr marL="179388" indent="0">
              <a:buNone/>
              <a:defRPr sz="1800" baseline="0"/>
            </a:lvl1pPr>
          </a:lstStyle>
          <a:p>
            <a:r>
              <a:rPr lang="en-AU" dirty="0" smtClean="0"/>
              <a:t>Picture and large text. Click icon in centre of screen to add picture. If necessary, change the colour of the text so you can read it clearly.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4132" y="3660850"/>
            <a:ext cx="8189198" cy="3077766"/>
          </a:xfrm>
        </p:spPr>
        <p:txBody>
          <a:bodyPr tIns="0" bIns="0" anchor="b" anchorCtr="0">
            <a:spAutoFit/>
          </a:bodyPr>
          <a:lstStyle>
            <a:lvl1pPr>
              <a:lnSpc>
                <a:spcPct val="100000"/>
              </a:lnSpc>
              <a:defRPr sz="20000" spc="-1300" baseline="0">
                <a:solidFill>
                  <a:schemeClr val="accent4"/>
                </a:solidFill>
              </a:defRPr>
            </a:lvl1pPr>
          </a:lstStyle>
          <a:p>
            <a:r>
              <a:rPr lang="en-AU" noProof="0" dirty="0" smtClean="0"/>
              <a:t>Text</a:t>
            </a:r>
            <a:endParaRPr lang="en-AU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431823" y="0"/>
            <a:ext cx="71217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229" y="263547"/>
            <a:ext cx="259969" cy="127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644" y="2374490"/>
            <a:ext cx="93807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29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8431213" cy="685641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en-AU" dirty="0" smtClean="0"/>
              <a:t>   Picture and title. Title text is optional. Click icon in centre of screen to add picture.</a:t>
            </a:r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431823" y="0"/>
            <a:ext cx="71217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229" y="263547"/>
            <a:ext cx="259969" cy="127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644" y="2374490"/>
            <a:ext cx="93807" cy="1584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45501" y="260351"/>
            <a:ext cx="7393565" cy="389128"/>
          </a:xfrm>
        </p:spPr>
        <p:txBody>
          <a:bodyPr tIns="46800" bIns="46800">
            <a:noAutofit/>
          </a:bodyPr>
          <a:lstStyle>
            <a:lvl1pPr>
              <a:lnSpc>
                <a:spcPts val="3200"/>
              </a:lnSpc>
              <a:defRPr sz="3400" baseline="0">
                <a:solidFill>
                  <a:schemeClr val="accent2"/>
                </a:solidFill>
              </a:defRPr>
            </a:lvl1pPr>
          </a:lstStyle>
          <a:p>
            <a:r>
              <a:rPr lang="en-AU" noProof="0" smtClean="0"/>
              <a:t>Title is optional</a:t>
            </a:r>
            <a:endParaRPr lang="en-AU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45501" y="684149"/>
            <a:ext cx="7387840" cy="922459"/>
          </a:xfrm>
        </p:spPr>
        <p:txBody>
          <a:bodyPr tIns="36000" bIns="36000" anchor="t" anchorCtr="0">
            <a:noAutofit/>
          </a:bodyPr>
          <a:lstStyle>
            <a:lvl1pPr marL="0" indent="0">
              <a:lnSpc>
                <a:spcPts val="3200"/>
              </a:lnSpc>
              <a:buNone/>
              <a:defRPr sz="3400" b="1" spc="-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Change the colour of text so you can read it clearly</a:t>
            </a:r>
          </a:p>
        </p:txBody>
      </p:sp>
    </p:spTree>
    <p:extLst>
      <p:ext uri="{BB962C8B-B14F-4D97-AF65-F5344CB8AC3E}">
        <p14:creationId xmlns:p14="http://schemas.microsoft.com/office/powerpoint/2010/main" val="820838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54CF-310D-4EE7-AB57-678B83648B77}" type="datetime1">
              <a:rPr lang="en-AU" smtClean="0"/>
              <a:t>28/10/2014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/ Insert footer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7018753-1E78-4F68-BE2F-8673175AA9F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45501" y="260351"/>
            <a:ext cx="7393565" cy="389128"/>
          </a:xfrm>
        </p:spPr>
        <p:txBody>
          <a:bodyPr tIns="46800" bIns="46800">
            <a:noAutofit/>
          </a:bodyPr>
          <a:lstStyle>
            <a:lvl1pPr>
              <a:lnSpc>
                <a:spcPts val="3200"/>
              </a:lnSpc>
              <a:defRPr sz="3400" baseline="0">
                <a:solidFill>
                  <a:schemeClr val="accent2"/>
                </a:solidFill>
              </a:defRPr>
            </a:lvl1pPr>
          </a:lstStyle>
          <a:p>
            <a:r>
              <a:rPr lang="en-AU" noProof="0" smtClean="0"/>
              <a:t>First line title</a:t>
            </a:r>
            <a:endParaRPr lang="en-AU" noProof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45501" y="684149"/>
            <a:ext cx="7387840" cy="922459"/>
          </a:xfrm>
        </p:spPr>
        <p:txBody>
          <a:bodyPr tIns="36000" bIns="36000" anchor="t" anchorCtr="0">
            <a:noAutofit/>
          </a:bodyPr>
          <a:lstStyle>
            <a:lvl1pPr marL="0" indent="0">
              <a:lnSpc>
                <a:spcPts val="3200"/>
              </a:lnSpc>
              <a:buNone/>
              <a:defRPr sz="3400" b="1" spc="-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Second line title</a:t>
            </a:r>
          </a:p>
        </p:txBody>
      </p:sp>
    </p:spTree>
    <p:extLst>
      <p:ext uri="{BB962C8B-B14F-4D97-AF65-F5344CB8AC3E}">
        <p14:creationId xmlns:p14="http://schemas.microsoft.com/office/powerpoint/2010/main" val="361677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9C3C-FA1A-4DB1-A578-259141B64E2D}" type="datetime1">
              <a:rPr lang="en-AU" smtClean="0"/>
              <a:t>28/10/2014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/ Insert footer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7018753-1E78-4F68-BE2F-8673175AA9F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66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650" y="382427"/>
            <a:ext cx="7400925" cy="2694059"/>
          </a:xfrm>
        </p:spPr>
        <p:txBody>
          <a:bodyPr>
            <a:noAutofit/>
          </a:bodyPr>
          <a:lstStyle>
            <a:lvl1pPr>
              <a:lnSpc>
                <a:spcPts val="7000"/>
              </a:lnSpc>
              <a:defRPr sz="8500" spc="-500" baseline="0"/>
            </a:lvl1pPr>
          </a:lstStyle>
          <a:p>
            <a:r>
              <a:rPr lang="en-AU" noProof="0" smtClean="0"/>
              <a:t>Presentation</a:t>
            </a:r>
            <a:br>
              <a:rPr lang="en-AU" noProof="0" smtClean="0"/>
            </a:br>
            <a:r>
              <a:rPr lang="en-AU" noProof="0" smtClean="0"/>
              <a:t>Title</a:t>
            </a:r>
            <a:endParaRPr lang="en-AU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7650" y="3266777"/>
            <a:ext cx="3768725" cy="29705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24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noProof="0" smtClean="0"/>
              <a:t>Insert subtitle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11982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650" y="382427"/>
            <a:ext cx="7400925" cy="2694059"/>
          </a:xfrm>
        </p:spPr>
        <p:txBody>
          <a:bodyPr>
            <a:noAutofit/>
          </a:bodyPr>
          <a:lstStyle>
            <a:lvl1pPr>
              <a:lnSpc>
                <a:spcPts val="7000"/>
              </a:lnSpc>
              <a:defRPr sz="8500" spc="-500" baseline="0">
                <a:solidFill>
                  <a:schemeClr val="bg1"/>
                </a:solidFill>
              </a:defRPr>
            </a:lvl1pPr>
          </a:lstStyle>
          <a:p>
            <a:r>
              <a:rPr lang="en-AU" noProof="0" smtClean="0"/>
              <a:t>Presentation</a:t>
            </a:r>
            <a:br>
              <a:rPr lang="en-AU" noProof="0" smtClean="0"/>
            </a:br>
            <a:r>
              <a:rPr lang="en-AU" noProof="0" smtClean="0"/>
              <a:t>Title</a:t>
            </a:r>
            <a:endParaRPr lang="en-AU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7650" y="3266777"/>
            <a:ext cx="3768725" cy="29705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2400"/>
              </a:lnSpc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noProof="0" smtClean="0"/>
              <a:t>Insert subtitle</a:t>
            </a:r>
            <a:endParaRPr lang="en-AU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229" y="263547"/>
            <a:ext cx="259969" cy="127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644" y="2374490"/>
            <a:ext cx="93807" cy="158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6" y="6514908"/>
            <a:ext cx="1277115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0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431213" cy="685641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en-AU" dirty="0" smtClean="0"/>
              <a:t>    Click icon in centre of screen to add picture. If necessary, change the colour of the text so you can read it clearly.</a:t>
            </a:r>
            <a:endParaRPr lang="en-AU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431823" y="0"/>
            <a:ext cx="71217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650" y="382427"/>
            <a:ext cx="7400925" cy="2694059"/>
          </a:xfrm>
        </p:spPr>
        <p:txBody>
          <a:bodyPr>
            <a:noAutofit/>
          </a:bodyPr>
          <a:lstStyle>
            <a:lvl1pPr>
              <a:lnSpc>
                <a:spcPts val="7000"/>
              </a:lnSpc>
              <a:defRPr sz="8500" spc="-500" baseline="0"/>
            </a:lvl1pPr>
          </a:lstStyle>
          <a:p>
            <a:r>
              <a:rPr lang="en-AU" noProof="0" smtClean="0"/>
              <a:t>Presentation</a:t>
            </a:r>
            <a:br>
              <a:rPr lang="en-AU" noProof="0" smtClean="0"/>
            </a:br>
            <a:r>
              <a:rPr lang="en-AU" noProof="0" smtClean="0"/>
              <a:t>Title</a:t>
            </a:r>
            <a:endParaRPr lang="en-AU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7651" y="3266777"/>
            <a:ext cx="3748286" cy="29705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24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noProof="0" smtClean="0"/>
              <a:t>Insert subtitle</a:t>
            </a:r>
            <a:endParaRPr lang="en-AU" noProof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229" y="263547"/>
            <a:ext cx="259969" cy="127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644" y="2374490"/>
            <a:ext cx="93807" cy="158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6" y="6514908"/>
            <a:ext cx="1277115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11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6DAC-FB64-49EE-9137-6C2A5870B8C7}" type="datetime1">
              <a:rPr lang="en-AU" smtClean="0"/>
              <a:t>28/10/2014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/ Insert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7018753-1E78-4F68-BE2F-8673175AA9F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49237" y="1770062"/>
            <a:ext cx="3521075" cy="43973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137025" y="1770062"/>
            <a:ext cx="3511550" cy="43973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45501" y="260351"/>
            <a:ext cx="7393565" cy="389128"/>
          </a:xfrm>
        </p:spPr>
        <p:txBody>
          <a:bodyPr tIns="46800" bIns="46800">
            <a:noAutofit/>
          </a:bodyPr>
          <a:lstStyle>
            <a:lvl1pPr>
              <a:lnSpc>
                <a:spcPts val="3200"/>
              </a:lnSpc>
              <a:defRPr sz="3400" baseline="0">
                <a:solidFill>
                  <a:schemeClr val="accent2"/>
                </a:solidFill>
              </a:defRPr>
            </a:lvl1pPr>
          </a:lstStyle>
          <a:p>
            <a:r>
              <a:rPr lang="en-AU" noProof="0" smtClean="0"/>
              <a:t>First line title</a:t>
            </a:r>
            <a:endParaRPr lang="en-AU" noProof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245501" y="684149"/>
            <a:ext cx="7387840" cy="922459"/>
          </a:xfrm>
        </p:spPr>
        <p:txBody>
          <a:bodyPr tIns="36000" bIns="36000" anchor="t" anchorCtr="0">
            <a:noAutofit/>
          </a:bodyPr>
          <a:lstStyle>
            <a:lvl1pPr marL="0" indent="0">
              <a:lnSpc>
                <a:spcPts val="3200"/>
              </a:lnSpc>
              <a:buNone/>
              <a:defRPr sz="3400" b="1" spc="-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Second line title</a:t>
            </a:r>
          </a:p>
        </p:txBody>
      </p:sp>
    </p:spTree>
    <p:extLst>
      <p:ext uri="{BB962C8B-B14F-4D97-AF65-F5344CB8AC3E}">
        <p14:creationId xmlns:p14="http://schemas.microsoft.com/office/powerpoint/2010/main" val="62574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41E6-3160-4ECE-BFCA-2FF86803CF22}" type="datetime1">
              <a:rPr lang="en-AU" smtClean="0"/>
              <a:t>28/10/2014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/ Insert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7018753-1E78-4F68-BE2F-8673175AA9F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2575" y="260350"/>
            <a:ext cx="2889087" cy="394493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49238" y="1770062"/>
            <a:ext cx="4400550" cy="43973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45501" y="260351"/>
            <a:ext cx="4415643" cy="389128"/>
          </a:xfrm>
        </p:spPr>
        <p:txBody>
          <a:bodyPr tIns="46800" bIns="46800">
            <a:noAutofit/>
          </a:bodyPr>
          <a:lstStyle>
            <a:lvl1pPr>
              <a:lnSpc>
                <a:spcPts val="3200"/>
              </a:lnSpc>
              <a:defRPr sz="3400" baseline="0">
                <a:solidFill>
                  <a:schemeClr val="accent2"/>
                </a:solidFill>
              </a:defRPr>
            </a:lvl1pPr>
          </a:lstStyle>
          <a:p>
            <a:r>
              <a:rPr lang="en-AU" noProof="0" smtClean="0"/>
              <a:t>First line title</a:t>
            </a:r>
            <a:endParaRPr lang="en-AU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245501" y="684149"/>
            <a:ext cx="4412224" cy="922459"/>
          </a:xfrm>
        </p:spPr>
        <p:txBody>
          <a:bodyPr tIns="36000" bIns="36000" anchor="t" anchorCtr="0">
            <a:noAutofit/>
          </a:bodyPr>
          <a:lstStyle>
            <a:lvl1pPr marL="0" indent="0">
              <a:lnSpc>
                <a:spcPts val="3200"/>
              </a:lnSpc>
              <a:buNone/>
              <a:defRPr sz="3400" b="1" spc="-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Second line title</a:t>
            </a:r>
          </a:p>
        </p:txBody>
      </p:sp>
    </p:spTree>
    <p:extLst>
      <p:ext uri="{BB962C8B-B14F-4D97-AF65-F5344CB8AC3E}">
        <p14:creationId xmlns:p14="http://schemas.microsoft.com/office/powerpoint/2010/main" val="1805174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D3FC-8C83-4DAB-B05D-C78C870EF386}" type="datetime1">
              <a:rPr lang="en-AU" smtClean="0"/>
              <a:t>28/10/2014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/ Insert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7018753-1E78-4F68-BE2F-8673175AA9F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2575" y="260350"/>
            <a:ext cx="2889087" cy="211538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32575" y="2507894"/>
            <a:ext cx="2889087" cy="31323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45501" y="1770062"/>
            <a:ext cx="4403412" cy="43973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45501" y="260351"/>
            <a:ext cx="4415643" cy="389128"/>
          </a:xfrm>
        </p:spPr>
        <p:txBody>
          <a:bodyPr tIns="46800" bIns="46800">
            <a:noAutofit/>
          </a:bodyPr>
          <a:lstStyle>
            <a:lvl1pPr>
              <a:lnSpc>
                <a:spcPts val="3200"/>
              </a:lnSpc>
              <a:defRPr sz="3400" baseline="0">
                <a:solidFill>
                  <a:schemeClr val="accent2"/>
                </a:solidFill>
              </a:defRPr>
            </a:lvl1pPr>
          </a:lstStyle>
          <a:p>
            <a:r>
              <a:rPr lang="en-AU" noProof="0" smtClean="0"/>
              <a:t>First line title</a:t>
            </a:r>
            <a:endParaRPr lang="en-AU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245501" y="684149"/>
            <a:ext cx="4412224" cy="922459"/>
          </a:xfrm>
        </p:spPr>
        <p:txBody>
          <a:bodyPr tIns="36000" bIns="36000" anchor="t" anchorCtr="0">
            <a:noAutofit/>
          </a:bodyPr>
          <a:lstStyle>
            <a:lvl1pPr marL="0" indent="0">
              <a:lnSpc>
                <a:spcPts val="3200"/>
              </a:lnSpc>
              <a:buNone/>
              <a:defRPr sz="3400" b="1" spc="-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Second line title</a:t>
            </a:r>
          </a:p>
        </p:txBody>
      </p:sp>
    </p:spTree>
    <p:extLst>
      <p:ext uri="{BB962C8B-B14F-4D97-AF65-F5344CB8AC3E}">
        <p14:creationId xmlns:p14="http://schemas.microsoft.com/office/powerpoint/2010/main" val="3205094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196F-2E48-4A9D-839A-930AEA7854C3}" type="datetime1">
              <a:rPr lang="en-AU" smtClean="0"/>
              <a:t>28/10/2014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09914" y="6448251"/>
            <a:ext cx="2666142" cy="365125"/>
          </a:xfrm>
        </p:spPr>
        <p:txBody>
          <a:bodyPr/>
          <a:lstStyle>
            <a:lvl1pPr marL="50800" indent="-50800">
              <a:defRPr/>
            </a:lvl1pPr>
          </a:lstStyle>
          <a:p>
            <a:r>
              <a:rPr lang="en-AU" dirty="0" smtClean="0"/>
              <a:t>/ Insert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7018753-1E78-4F68-BE2F-8673175AA9F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2575" y="260350"/>
            <a:ext cx="2889087" cy="211538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32575" y="2507894"/>
            <a:ext cx="2889087" cy="211538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332575" y="4746892"/>
            <a:ext cx="2889087" cy="211538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49238" y="1770062"/>
            <a:ext cx="4400550" cy="43973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45501" y="260351"/>
            <a:ext cx="4415643" cy="389128"/>
          </a:xfrm>
        </p:spPr>
        <p:txBody>
          <a:bodyPr tIns="46800" bIns="46800">
            <a:noAutofit/>
          </a:bodyPr>
          <a:lstStyle>
            <a:lvl1pPr>
              <a:lnSpc>
                <a:spcPts val="3200"/>
              </a:lnSpc>
              <a:defRPr sz="3400" baseline="0">
                <a:solidFill>
                  <a:schemeClr val="accent2"/>
                </a:solidFill>
              </a:defRPr>
            </a:lvl1pPr>
          </a:lstStyle>
          <a:p>
            <a:r>
              <a:rPr lang="en-AU" noProof="0" smtClean="0"/>
              <a:t>First line title</a:t>
            </a:r>
            <a:endParaRPr lang="en-AU" noProof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45501" y="684149"/>
            <a:ext cx="4412224" cy="922459"/>
          </a:xfrm>
        </p:spPr>
        <p:txBody>
          <a:bodyPr tIns="36000" bIns="36000" anchor="t" anchorCtr="0">
            <a:noAutofit/>
          </a:bodyPr>
          <a:lstStyle>
            <a:lvl1pPr marL="0" indent="0">
              <a:lnSpc>
                <a:spcPts val="3200"/>
              </a:lnSpc>
              <a:buNone/>
              <a:defRPr sz="3400" b="1" spc="-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Second line title</a:t>
            </a:r>
          </a:p>
        </p:txBody>
      </p:sp>
    </p:spTree>
    <p:extLst>
      <p:ext uri="{BB962C8B-B14F-4D97-AF65-F5344CB8AC3E}">
        <p14:creationId xmlns:p14="http://schemas.microsoft.com/office/powerpoint/2010/main" val="408501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741D15-CC87-4A10-9FAA-B6BC4C81E38B}" type="datetime1">
              <a:rPr lang="en-AU" smtClean="0"/>
              <a:t>28/10/2014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/ Insert footer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7018753-1E78-4F68-BE2F-8673175AA9FE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229" y="263547"/>
            <a:ext cx="259969" cy="127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644" y="2374490"/>
            <a:ext cx="93807" cy="158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6" y="6514908"/>
            <a:ext cx="1277115" cy="146304"/>
          </a:xfrm>
          <a:prstGeom prst="rect">
            <a:avLst/>
          </a:prstGeom>
        </p:spPr>
      </p:pic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245502" y="1766470"/>
            <a:ext cx="7394438" cy="43950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AU" noProof="0" smtClean="0"/>
              <a:t>Click icon below to add chart. Use chart style 26 and make chart background white.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AU" noProof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45501" y="260351"/>
            <a:ext cx="7393565" cy="389128"/>
          </a:xfrm>
        </p:spPr>
        <p:txBody>
          <a:bodyPr tIns="46800" bIns="46800">
            <a:noAutofit/>
          </a:bodyPr>
          <a:lstStyle>
            <a:lvl1pPr>
              <a:lnSpc>
                <a:spcPts val="3200"/>
              </a:lnSpc>
              <a:defRPr sz="3400" baseline="0">
                <a:solidFill>
                  <a:schemeClr val="accent2"/>
                </a:solidFill>
              </a:defRPr>
            </a:lvl1pPr>
          </a:lstStyle>
          <a:p>
            <a:r>
              <a:rPr lang="en-AU" noProof="0" smtClean="0"/>
              <a:t>First line title</a:t>
            </a:r>
            <a:endParaRPr lang="en-AU" noProof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45501" y="684149"/>
            <a:ext cx="7387840" cy="922459"/>
          </a:xfrm>
        </p:spPr>
        <p:txBody>
          <a:bodyPr tIns="36000" bIns="36000" anchor="t" anchorCtr="0">
            <a:noAutofit/>
          </a:bodyPr>
          <a:lstStyle>
            <a:lvl1pPr marL="0" indent="0">
              <a:lnSpc>
                <a:spcPts val="3200"/>
              </a:lnSpc>
              <a:buNone/>
              <a:defRPr sz="3400" b="1" spc="-1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 smtClean="0"/>
              <a:t>Second line title</a:t>
            </a:r>
          </a:p>
        </p:txBody>
      </p:sp>
    </p:spTree>
    <p:extLst>
      <p:ext uri="{BB962C8B-B14F-4D97-AF65-F5344CB8AC3E}">
        <p14:creationId xmlns:p14="http://schemas.microsoft.com/office/powerpoint/2010/main" val="1507966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501" y="260350"/>
            <a:ext cx="7393565" cy="1080418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/>
          <a:p>
            <a:pPr lvl="0">
              <a:lnSpc>
                <a:spcPts val="3200"/>
              </a:lnSpc>
            </a:pPr>
            <a:r>
              <a:rPr lang="en-AU" noProof="0" dirty="0" smtClean="0"/>
              <a:t>Slide title</a:t>
            </a:r>
            <a:endParaRPr lang="en-A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59799" y="6448251"/>
            <a:ext cx="561256" cy="365125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7A92F44-F679-4FF4-AA3E-4177D89EA52A}" type="datetime1">
              <a:rPr lang="en-AU" smtClean="0"/>
              <a:t>28/10/2014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3177" y="6448251"/>
            <a:ext cx="5099444" cy="365125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marL="50800" indent="-50800"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/ Insert footer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5468" y="6448251"/>
            <a:ext cx="646857" cy="365125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defRPr sz="800" b="0">
                <a:solidFill>
                  <a:schemeClr val="tx1"/>
                </a:solidFill>
              </a:defRPr>
            </a:lvl1pPr>
          </a:lstStyle>
          <a:p>
            <a:fld id="{C7018753-1E78-4F68-BE2F-8673175AA9FE}" type="slidenum">
              <a:rPr lang="en-AU" b="1" smtClean="0"/>
              <a:pPr/>
              <a:t>‹#›</a:t>
            </a:fld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691" y="2374490"/>
            <a:ext cx="93807" cy="158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228" y="263617"/>
            <a:ext cx="259970" cy="127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6" y="6514908"/>
            <a:ext cx="1277115" cy="14630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49238" y="1770063"/>
            <a:ext cx="7400925" cy="43973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25605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3" r:id="rId3"/>
    <p:sldLayoutId id="2147483664" r:id="rId4"/>
    <p:sldLayoutId id="2147483659" r:id="rId5"/>
    <p:sldLayoutId id="2147483660" r:id="rId6"/>
    <p:sldLayoutId id="2147483661" r:id="rId7"/>
    <p:sldLayoutId id="2147483662" r:id="rId8"/>
    <p:sldLayoutId id="2147483658" r:id="rId9"/>
    <p:sldLayoutId id="2147483665" r:id="rId10"/>
    <p:sldLayoutId id="2147483666" r:id="rId11"/>
    <p:sldLayoutId id="2147483667" r:id="rId12"/>
    <p:sldLayoutId id="2147483654" r:id="rId13"/>
    <p:sldLayoutId id="2147483655" r:id="rId14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lang="en-AU" sz="3400" b="1" kern="1200" spc="-100" baseline="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ts val="0"/>
        </a:spcBef>
        <a:buFont typeface="Arial" pitchFamily="34" charset="0"/>
        <a:buChar char="•"/>
        <a:defRPr lang="en-US" sz="1800" kern="1200" spc="-2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0000" algn="l" defTabSz="914400" rtl="0" eaLnBrk="1" latinLnBrk="0" hangingPunct="1">
        <a:spcBef>
          <a:spcPts val="0"/>
        </a:spcBef>
        <a:buFont typeface="Arial" pitchFamily="34" charset="0"/>
        <a:buChar char="–"/>
        <a:defRPr lang="en-US" sz="1800" kern="1200" spc="-2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19138" indent="-180975" algn="l" defTabSz="914400" rtl="0" eaLnBrk="1" latinLnBrk="0" hangingPunct="1">
        <a:spcBef>
          <a:spcPts val="0"/>
        </a:spcBef>
        <a:buFont typeface="Arial" pitchFamily="34" charset="0"/>
        <a:buChar char="–"/>
        <a:defRPr lang="en-US" sz="1800" kern="1200" spc="-20" baseline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89013" indent="-180000" algn="l" defTabSz="914400" rtl="0" eaLnBrk="1" latinLnBrk="0" hangingPunct="1">
        <a:spcBef>
          <a:spcPts val="0"/>
        </a:spcBef>
        <a:buFont typeface="Arial" pitchFamily="34" charset="0"/>
        <a:buChar char="–"/>
        <a:defRPr lang="en-US" sz="1800" kern="1200" spc="-2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258888" indent="-180000" algn="l" defTabSz="914400" rtl="0" eaLnBrk="1" latinLnBrk="0" hangingPunct="1">
        <a:spcBef>
          <a:spcPts val="0"/>
        </a:spcBef>
        <a:buFont typeface="Arial" pitchFamily="34" charset="0"/>
        <a:buChar char="–"/>
        <a:defRPr lang="en-AU" sz="1800" kern="1200" spc="-2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" y="382427"/>
            <a:ext cx="8500814" cy="2677656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spc="-150" dirty="0" smtClean="0">
                <a:solidFill>
                  <a:schemeClr val="accent2"/>
                </a:solidFill>
              </a:rPr>
              <a:t>AMA National Alcohol Summit</a:t>
            </a:r>
            <a:br>
              <a:rPr lang="en-US" sz="4400" spc="-150" dirty="0" smtClean="0">
                <a:solidFill>
                  <a:schemeClr val="accent2"/>
                </a:solidFill>
              </a:rPr>
            </a:br>
            <a:r>
              <a:rPr lang="en-US" sz="4400" spc="-150" dirty="0" smtClean="0">
                <a:solidFill>
                  <a:schemeClr val="accent2"/>
                </a:solidFill>
              </a:rPr>
              <a:t> </a:t>
            </a:r>
            <a:br>
              <a:rPr lang="en-US" sz="4400" spc="-150" dirty="0" smtClean="0">
                <a:solidFill>
                  <a:schemeClr val="accent2"/>
                </a:solidFill>
              </a:rPr>
            </a:br>
            <a:r>
              <a:rPr lang="en-US" sz="4000" spc="-150" dirty="0" smtClean="0"/>
              <a:t>Addressing Alcohol Related Harm:</a:t>
            </a:r>
            <a:br>
              <a:rPr lang="en-US" sz="4000" spc="-150" dirty="0" smtClean="0"/>
            </a:br>
            <a:r>
              <a:rPr lang="en-US" sz="4000" spc="-150" dirty="0" smtClean="0"/>
              <a:t>Local Government Perspective</a:t>
            </a:r>
            <a:endParaRPr lang="en-AU" sz="4000" spc="-1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3266777"/>
            <a:ext cx="5980534" cy="2970535"/>
          </a:xfrm>
        </p:spPr>
        <p:txBody>
          <a:bodyPr/>
          <a:lstStyle/>
          <a:p>
            <a:endParaRPr lang="en-AU" dirty="0"/>
          </a:p>
          <a:p>
            <a:r>
              <a:rPr lang="en-AU" dirty="0" smtClean="0"/>
              <a:t>Kate O’Connor</a:t>
            </a:r>
          </a:p>
          <a:p>
            <a:r>
              <a:rPr lang="en-AU" dirty="0" smtClean="0"/>
              <a:t>Manager City Business and Safety</a:t>
            </a:r>
          </a:p>
          <a:p>
            <a:endParaRPr lang="en-AU" dirty="0"/>
          </a:p>
          <a:p>
            <a:r>
              <a:rPr lang="en-AU" dirty="0" smtClean="0"/>
              <a:t>City of Sydney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82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251520" y="476672"/>
            <a:ext cx="7387840" cy="922459"/>
          </a:xfrm>
        </p:spPr>
        <p:txBody>
          <a:bodyPr/>
          <a:lstStyle/>
          <a:p>
            <a:r>
              <a:rPr lang="en-US" sz="4000" dirty="0" smtClean="0"/>
              <a:t>Role of Local Government</a:t>
            </a:r>
          </a:p>
          <a:p>
            <a:pPr marL="457200" indent="-457200">
              <a:buFontTx/>
              <a:buChar char="-"/>
            </a:pPr>
            <a:r>
              <a:rPr lang="en-AU" sz="2800" dirty="0" smtClean="0"/>
              <a:t>Public space management </a:t>
            </a:r>
          </a:p>
          <a:p>
            <a:pPr marL="457200" indent="-457200">
              <a:buFontTx/>
              <a:buChar char="-"/>
            </a:pPr>
            <a:r>
              <a:rPr lang="en-AU" sz="2800" dirty="0" smtClean="0"/>
              <a:t>Safe communities </a:t>
            </a:r>
          </a:p>
          <a:p>
            <a:pPr marL="457200" indent="-457200">
              <a:buFontTx/>
              <a:buChar char="-"/>
            </a:pPr>
            <a:r>
              <a:rPr lang="en-AU" sz="2800" dirty="0" smtClean="0"/>
              <a:t>Cities at night for everyone 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59794"/>
            <a:ext cx="6314296" cy="419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34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/</a:t>
            </a:r>
            <a:endParaRPr lang="en-A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8753-1E78-4F68-BE2F-8673175AA9FE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179512" y="260648"/>
            <a:ext cx="7387840" cy="2592288"/>
          </a:xfrm>
        </p:spPr>
        <p:txBody>
          <a:bodyPr/>
          <a:lstStyle/>
          <a:p>
            <a:r>
              <a:rPr lang="en-AU" sz="3600" dirty="0" smtClean="0"/>
              <a:t>Responses include:</a:t>
            </a:r>
          </a:p>
          <a:p>
            <a:r>
              <a:rPr lang="en-AU" sz="2800" dirty="0" smtClean="0"/>
              <a:t>- Precinct-based action plans</a:t>
            </a:r>
          </a:p>
          <a:p>
            <a:r>
              <a:rPr lang="en-AU" sz="2800" dirty="0" smtClean="0"/>
              <a:t>- Diverse night time events</a:t>
            </a:r>
          </a:p>
          <a:p>
            <a:r>
              <a:rPr lang="en-AU" sz="2800" dirty="0" smtClean="0"/>
              <a:t>- Research and consultation </a:t>
            </a:r>
          </a:p>
          <a:p>
            <a:r>
              <a:rPr lang="en-AU" sz="2800" dirty="0" smtClean="0"/>
              <a:t>- Planning controls</a:t>
            </a:r>
          </a:p>
          <a:p>
            <a:r>
              <a:rPr lang="en-AU" sz="2800" dirty="0" smtClean="0"/>
              <a:t>- Collaborative working </a:t>
            </a:r>
          </a:p>
          <a:p>
            <a:endParaRPr lang="en-AU" sz="3000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10" name="Picture 2" descr="http://sphotos-b.xx.fbcdn.net/hphotos-ash3/c0.0.403.403/p403x403/526416_10151307702558892_66557241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76872"/>
            <a:ext cx="4715407" cy="4071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323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/</a:t>
            </a:r>
            <a:endParaRPr lang="en-A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8753-1E78-4F68-BE2F-8673175AA9FE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395536" y="260648"/>
            <a:ext cx="7776864" cy="5832648"/>
          </a:xfrm>
        </p:spPr>
        <p:txBody>
          <a:bodyPr/>
          <a:lstStyle/>
          <a:p>
            <a:r>
              <a:rPr lang="en-AU" sz="3600" dirty="0" smtClean="0"/>
              <a:t>Areas for action</a:t>
            </a:r>
          </a:p>
          <a:p>
            <a:pPr marL="457200" indent="-457200">
              <a:buFontTx/>
              <a:buChar char="-"/>
            </a:pPr>
            <a:r>
              <a:rPr lang="en-AU" sz="2800" dirty="0" smtClean="0"/>
              <a:t>Addressing outlet density, saturation and cumulative impact</a:t>
            </a:r>
          </a:p>
          <a:p>
            <a:pPr marL="457200" indent="-457200">
              <a:buFontTx/>
              <a:buChar char="-"/>
            </a:pPr>
            <a:r>
              <a:rPr lang="en-AU" sz="2800" dirty="0" smtClean="0"/>
              <a:t>Improvements to liquor licensing/planning system</a:t>
            </a:r>
          </a:p>
          <a:p>
            <a:pPr marL="457200" indent="-457200">
              <a:buFontTx/>
              <a:buChar char="-"/>
            </a:pPr>
            <a:r>
              <a:rPr lang="en-AU" sz="2800" dirty="0" smtClean="0"/>
              <a:t>Collection of meaningful data </a:t>
            </a:r>
          </a:p>
          <a:p>
            <a:endParaRPr lang="en-AU" sz="3200" dirty="0" smtClean="0"/>
          </a:p>
          <a:p>
            <a:pPr marL="571500" indent="-571500">
              <a:buFontTx/>
              <a:buChar char="-"/>
            </a:pPr>
            <a:endParaRPr lang="en-AU" sz="3600" dirty="0" smtClean="0"/>
          </a:p>
          <a:p>
            <a:endParaRPr lang="en-AU" sz="1200" dirty="0" smtClean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5472608" cy="3598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704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A presentation">
  <a:themeElements>
    <a:clrScheme name="CoS">
      <a:dk1>
        <a:srgbClr val="152128"/>
      </a:dk1>
      <a:lt1>
        <a:srgbClr val="FFFFFF"/>
      </a:lt1>
      <a:dk2>
        <a:srgbClr val="887E6E"/>
      </a:dk2>
      <a:lt2>
        <a:srgbClr val="005A84"/>
      </a:lt2>
      <a:accent1>
        <a:srgbClr val="152128"/>
      </a:accent1>
      <a:accent2>
        <a:srgbClr val="7AC143"/>
      </a:accent2>
      <a:accent3>
        <a:srgbClr val="C60C46"/>
      </a:accent3>
      <a:accent4>
        <a:srgbClr val="FDBB30"/>
      </a:accent4>
      <a:accent5>
        <a:srgbClr val="F58025"/>
      </a:accent5>
      <a:accent6>
        <a:srgbClr val="54BCE1"/>
      </a:accent6>
      <a:hlink>
        <a:srgbClr val="152128"/>
      </a:hlink>
      <a:folHlink>
        <a:srgbClr val="152128"/>
      </a:folHlink>
    </a:clrScheme>
    <a:fontScheme name="C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S Document" ma:contentTypeID="0x01010020F905A7C59B3141992DE5F9246EC82A00ECAE95083A2EAB4BAE8F48C1C5CE7E26" ma:contentTypeVersion="25" ma:contentTypeDescription="" ma:contentTypeScope="" ma:versionID="26322f3cd8aaabe8baf56baa78c8e92a">
  <xsd:schema xmlns:xsd="http://www.w3.org/2001/XMLSchema" xmlns:xs="http://www.w3.org/2001/XMLSchema" xmlns:p="http://schemas.microsoft.com/office/2006/metadata/properties" xmlns:ns1="http://schemas.microsoft.com/sharepoint/v3" xmlns:ns2="017bb23a-92d8-4913-98ca-e9462d3a25a3" targetNamespace="http://schemas.microsoft.com/office/2006/metadata/properties" ma:root="true" ma:fieldsID="4f690aae4cf2a00398391cdbd18c0084" ns1:_="" ns2:_="">
    <xsd:import namespace="http://schemas.microsoft.com/sharepoint/v3"/>
    <xsd:import namespace="017bb23a-92d8-4913-98ca-e9462d3a25a3"/>
    <xsd:element name="properties">
      <xsd:complexType>
        <xsd:sequence>
          <xsd:element name="documentManagement">
            <xsd:complexType>
              <xsd:all>
                <xsd:element ref="ns2:ContentOwner"/>
                <xsd:element ref="ns2:Review_x0020_Date"/>
                <xsd:element ref="ns2:_dlc_DocIdUrl" minOccurs="0"/>
                <xsd:element ref="ns2:_dlc_DocIdPersistId" minOccurs="0"/>
                <xsd:element ref="ns1:RoutingRuleDescription"/>
                <xsd:element ref="ns2:od5831de49ab4939b149a7f425d63f53" minOccurs="0"/>
                <xsd:element ref="ns2:TaxCatchAll" minOccurs="0"/>
                <xsd:element ref="ns2:TaxCatchAllLabel" minOccurs="0"/>
                <xsd:element ref="ns2:ndfff2c9a3264c3396fef4a2e22e8b24" minOccurs="0"/>
                <xsd:element ref="ns2:_dlc_DocId" minOccurs="0"/>
                <xsd:element ref="ns2:dcaf448ae01546c8bf881a0da6148e43" minOccurs="0"/>
                <xsd:element ref="ns2:TaxKeywordTaxHTField" minOccurs="0"/>
                <xsd:element ref="ns2:Tes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8" ma:displayName="Description" ma:hidden="true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bb23a-92d8-4913-98ca-e9462d3a25a3" elementFormDefault="qualified">
    <xsd:import namespace="http://schemas.microsoft.com/office/2006/documentManagement/types"/>
    <xsd:import namespace="http://schemas.microsoft.com/office/infopath/2007/PartnerControls"/>
    <xsd:element name="ContentOwner" ma:index="4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ew_x0020_Date" ma:index="5" ma:displayName="Review Date" ma:format="DateOnly" ma:internalName="Review_x0020_Date">
      <xsd:simpleType>
        <xsd:restriction base="dms:DateTime"/>
      </xsd:simpleType>
    </xsd:element>
    <xsd:element name="_dlc_DocIdUrl" ma:index="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od5831de49ab4939b149a7f425d63f53" ma:index="12" ma:taxonomy="true" ma:internalName="od5831de49ab4939b149a7f425d63f53" ma:taxonomyFieldName="Unit" ma:displayName="Unit" ma:readOnly="false" ma:default="" ma:fieldId="{8d5831de-49ab-4939-b149-a7f425d63f53}" ma:sspId="d4276359-a4aa-4ade-80fc-18956b1434d5" ma:termSetId="84a1275e-8de5-4a67-ab77-9bf029830a4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91dd8fd4-1b72-4b80-89f3-d603d64c3165}" ma:internalName="TaxCatchAll" ma:showField="CatchAllData" ma:web="017bb23a-92d8-4913-98ca-e9462d3a25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91dd8fd4-1b72-4b80-89f3-d603d64c3165}" ma:internalName="TaxCatchAllLabel" ma:readOnly="true" ma:showField="CatchAllDataLabel" ma:web="017bb23a-92d8-4913-98ca-e9462d3a25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dfff2c9a3264c3396fef4a2e22e8b24" ma:index="16" nillable="true" ma:taxonomy="true" ma:internalName="ndfff2c9a3264c3396fef4a2e22e8b24" ma:taxonomyFieldName="Primary_x0020_Category" ma:displayName="Primary Category" ma:default="" ma:fieldId="{7dfff2c9-a326-4c33-96fe-f4a2e22e8b24}" ma:sspId="d4276359-a4aa-4ade-80fc-18956b1434d5" ma:termSetId="f482481c-7e62-46b6-8edb-7fabbf18259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dcaf448ae01546c8bf881a0da6148e43" ma:index="20" ma:taxonomy="true" ma:internalName="dcaf448ae01546c8bf881a0da6148e43" ma:taxonomyFieldName="Document_x0020_Category0" ma:displayName="Document Category" ma:default="" ma:fieldId="{dcaf448a-e015-46c8-bf88-1a0da6148e43}" ma:sspId="d4276359-a4aa-4ade-80fc-18956b1434d5" ma:termSetId="f482481c-7e62-46b6-8edb-7fabbf18259e" ma:anchorId="cccfe753-f701-478c-9271-fb62925b1b17" ma:open="false" ma:isKeyword="false">
      <xsd:complexType>
        <xsd:sequence>
          <xsd:element ref="pc:Terms" minOccurs="0" maxOccurs="1"/>
        </xsd:sequence>
      </xsd:complexType>
    </xsd:element>
    <xsd:element name="TaxKeywordTaxHTField" ma:index="22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est" ma:index="24" nillable="true" ma:displayName="Optional Note" ma:internalName="Tes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Owner xmlns="017bb23a-92d8-4913-98ca-e9462d3a25a3">
      <UserInfo>
        <DisplayName>Laurel Betts</DisplayName>
        <AccountId>2028</AccountId>
        <AccountType/>
      </UserInfo>
    </ContentOwner>
    <TaxKeywordTaxHTField xmlns="017bb23a-92d8-4913-98ca-e9462d3a25a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 presentation</TermName>
          <TermId xmlns="http://schemas.microsoft.com/office/infopath/2007/PartnerControls">871cfdbb-f469-4329-94cd-aaefbb7099ad</TermId>
        </TermInfo>
        <TermInfo xmlns="http://schemas.microsoft.com/office/infopath/2007/PartnerControls">
          <TermName xmlns="http://schemas.microsoft.com/office/infopath/2007/PartnerControls">PowerPoint templates</TermName>
          <TermId xmlns="http://schemas.microsoft.com/office/infopath/2007/PartnerControls">21013eb0-078b-410d-a485-24d2c666c810</TermId>
        </TermInfo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89f96dd5-40d2-4115-800c-030b46bb88ff</TermId>
        </TermInfo>
      </Terms>
    </TaxKeywordTaxHTField>
    <Review_x0020_Date xmlns="017bb23a-92d8-4913-98ca-e9462d3a25a3">2013-03-05T13:00:00+00:00</Review_x0020_Date>
    <RoutingRuleDescription xmlns="http://schemas.microsoft.com/sharepoint/v3"/>
    <TaxCatchAll xmlns="017bb23a-92d8-4913-98ca-e9462d3a25a3">
      <Value>778</Value>
      <Value>448</Value>
      <Value>83</Value>
      <Value>443</Value>
      <Value>2</Value>
      <Value>440</Value>
    </TaxCatchAll>
    <od5831de49ab4939b149a7f425d63f53 xmlns="017bb23a-92d8-4913-98ca-e9462d3a25a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City Engagement</TermName>
          <TermId xmlns="http://schemas.microsoft.com/office/infopath/2007/PartnerControls">59edcdc6-c587-4a77-aa69-86d12be3739e</TermId>
        </TermInfo>
      </Terms>
    </od5831de49ab4939b149a7f425d63f53>
    <dcaf448ae01546c8bf881a0da6148e43 xmlns="017bb23a-92d8-4913-98ca-e9462d3a25a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66bdb8c5-173b-44a1-8244-256d572ec9c4</TermId>
        </TermInfo>
      </Terms>
    </dcaf448ae01546c8bf881a0da6148e43>
    <ndfff2c9a3264c3396fef4a2e22e8b24 xmlns="017bb23a-92d8-4913-98ca-e9462d3a25a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Templates</TermName>
          <TermId xmlns="http://schemas.microsoft.com/office/infopath/2007/PartnerControls">05b52539-f731-4441-bc26-12c7cfc53227</TermId>
        </TermInfo>
      </Terms>
    </ndfff2c9a3264c3396fef4a2e22e8b24>
    <Test xmlns="017bb23a-92d8-4913-98ca-e9462d3a25a3" xsi:nil="true"/>
  </documentManagement>
</p:properties>
</file>

<file path=customXml/itemProps1.xml><?xml version="1.0" encoding="utf-8"?>
<ds:datastoreItem xmlns:ds="http://schemas.openxmlformats.org/officeDocument/2006/customXml" ds:itemID="{D4DEF1C0-09BA-4CB6-99A0-E78C5C322AE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1F2DFC1-DE94-4372-BC06-D6EE94C10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7bb23a-92d8-4913-98ca-e9462d3a25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EDD9E6-B82E-448D-9131-4AD4D600B94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FCDAFFF-F5A2-4730-B4F0-AC254A1E41C9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017bb23a-92d8-4913-98ca-e9462d3a25a3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AMA presentation</Template>
  <TotalTime>447</TotalTime>
  <Words>399</Words>
  <Application>Microsoft Office PowerPoint</Application>
  <PresentationFormat>On-screen Show (4:3)</PresentationFormat>
  <Paragraphs>49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AMA presentation</vt:lpstr>
      <vt:lpstr>AMA National Alcohol Summit   Addressing Alcohol Related Harm: Local Government Perspective</vt:lpstr>
      <vt:lpstr>PowerPoint Presentation</vt:lpstr>
      <vt:lpstr>PowerPoint Presentation</vt:lpstr>
      <vt:lpstr>PowerPoint Presentation</vt:lpstr>
    </vt:vector>
  </TitlesOfParts>
  <Company>City Of Sydney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 National Alcohol Summit  Addressing alcohol related harm:  The Local Government perspective</dc:title>
  <dc:creator>Kate O'Connor</dc:creator>
  <cp:keywords>Template; PowerPoint presentation; PowerPoint templates</cp:keywords>
  <cp:lastModifiedBy>One Vision</cp:lastModifiedBy>
  <cp:revision>14</cp:revision>
  <dcterms:created xsi:type="dcterms:W3CDTF">2014-10-24T03:57:24Z</dcterms:created>
  <dcterms:modified xsi:type="dcterms:W3CDTF">2014-10-27T21:46:13Z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0x01010020F905A7C59B3141992DE5F9246EC82A00ECAE95083A2EAB4BAE8F48C1C5CE7E26</vt:lpwstr>
  </property>
  <property fmtid="{D5CDD505-2E9C-101B-9397-08002B2CF9AE}" pid="3" name="TaxKeyword">
    <vt:lpwstr>448;#PowerPoint presentation|871cfdbb-f469-4329-94cd-aaefbb7099ad;#443;#PowerPoint templates|21013eb0-078b-410d-a485-24d2c666c810;#440;#Template|89f96dd5-40d2-4115-800c-030b46bb88ff</vt:lpwstr>
  </property>
  <property fmtid="{D5CDD505-2E9C-101B-9397-08002B2CF9AE}" pid="4" name="Document Category0">
    <vt:lpwstr>778;#Communications|66bdb8c5-173b-44a1-8244-256d572ec9c4</vt:lpwstr>
  </property>
  <property fmtid="{D5CDD505-2E9C-101B-9397-08002B2CF9AE}" pid="5" name="Primary Category">
    <vt:lpwstr>83;#Templates|05b52539-f731-4441-bc26-12c7cfc53227</vt:lpwstr>
  </property>
  <property fmtid="{D5CDD505-2E9C-101B-9397-08002B2CF9AE}" pid="6" name="Unit">
    <vt:lpwstr>2;#City Engagement|59edcdc6-c587-4a77-aa69-86d12be3739e</vt:lpwstr>
  </property>
</Properties>
</file>