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notesSlides/notesSlide7.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drawings/drawing6.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drawings/drawing7.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6"/>
  </p:notesMasterIdLst>
  <p:handoutMasterIdLst>
    <p:handoutMasterId r:id="rId17"/>
  </p:handoutMasterIdLst>
  <p:sldIdLst>
    <p:sldId id="400" r:id="rId2"/>
    <p:sldId id="401" r:id="rId3"/>
    <p:sldId id="394" r:id="rId4"/>
    <p:sldId id="383" r:id="rId5"/>
    <p:sldId id="381" r:id="rId6"/>
    <p:sldId id="397" r:id="rId7"/>
    <p:sldId id="398" r:id="rId8"/>
    <p:sldId id="389" r:id="rId9"/>
    <p:sldId id="390" r:id="rId10"/>
    <p:sldId id="391" r:id="rId11"/>
    <p:sldId id="346" r:id="rId12"/>
    <p:sldId id="395" r:id="rId13"/>
    <p:sldId id="396" r:id="rId14"/>
    <p:sldId id="387" r:id="rId15"/>
  </p:sldIdLst>
  <p:sldSz cx="9144000" cy="6858000" type="screen4x3"/>
  <p:notesSz cx="6807200" cy="9939338"/>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4" charset="-128"/>
        <a:cs typeface="+mn-cs"/>
      </a:defRPr>
    </a:lvl5pPr>
    <a:lvl6pPr marL="2286000" algn="l" defTabSz="914400" rtl="0" eaLnBrk="1" latinLnBrk="0" hangingPunct="1">
      <a:defRPr sz="2400" kern="1200">
        <a:solidFill>
          <a:schemeClr val="tx1"/>
        </a:solidFill>
        <a:latin typeface="Arial" charset="0"/>
        <a:ea typeface="ＭＳ Ｐゴシック" pitchFamily="4" charset="-128"/>
        <a:cs typeface="+mn-cs"/>
      </a:defRPr>
    </a:lvl6pPr>
    <a:lvl7pPr marL="2743200" algn="l" defTabSz="914400" rtl="0" eaLnBrk="1" latinLnBrk="0" hangingPunct="1">
      <a:defRPr sz="2400" kern="1200">
        <a:solidFill>
          <a:schemeClr val="tx1"/>
        </a:solidFill>
        <a:latin typeface="Arial" charset="0"/>
        <a:ea typeface="ＭＳ Ｐゴシック" pitchFamily="4" charset="-128"/>
        <a:cs typeface="+mn-cs"/>
      </a:defRPr>
    </a:lvl7pPr>
    <a:lvl8pPr marL="3200400" algn="l" defTabSz="914400" rtl="0" eaLnBrk="1" latinLnBrk="0" hangingPunct="1">
      <a:defRPr sz="2400" kern="1200">
        <a:solidFill>
          <a:schemeClr val="tx1"/>
        </a:solidFill>
        <a:latin typeface="Arial" charset="0"/>
        <a:ea typeface="ＭＳ Ｐゴシック" pitchFamily="4" charset="-128"/>
        <a:cs typeface="+mn-cs"/>
      </a:defRPr>
    </a:lvl8pPr>
    <a:lvl9pPr marL="3657600" algn="l" defTabSz="914400" rtl="0" eaLnBrk="1" latinLnBrk="0" hangingPunct="1">
      <a:defRPr sz="2400" kern="1200">
        <a:solidFill>
          <a:schemeClr val="tx1"/>
        </a:solidFill>
        <a:latin typeface="Arial" charset="0"/>
        <a:ea typeface="ＭＳ Ｐゴシック" pitchFamily="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3735"/>
    <a:srgbClr val="E46C0A"/>
    <a:srgbClr val="4F81BD"/>
    <a:srgbClr val="FFFF66"/>
    <a:srgbClr val="FFE5B7"/>
    <a:srgbClr val="FFD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79045" autoAdjust="0"/>
  </p:normalViewPr>
  <p:slideViewPr>
    <p:cSldViewPr>
      <p:cViewPr varScale="1">
        <p:scale>
          <a:sx n="59" d="100"/>
          <a:sy n="59" d="100"/>
        </p:scale>
        <p:origin x="1710"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prod.main.ntgov\ntg\dhf\dhh\groups\childrens_commissioner\Presentations\Senate%20Inquiry%20-%20Aboriginal%20Alcohol%20Apr14\Tables%20for%20presentation%20Alice%20Springs%20Orientation.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prod.main.ntgov\ntg\dhf\dhh\groups\Childrens_Commissioner\Presentations\CLANT%20Bali,%20June%202013\CLANT%20ACE%20CHARTS.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1.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Microsoft_Excel_Worksheet2.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package" Target="../embeddings/Microsoft_Excel_Worksheet3.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embeddings/oleObject1.bin"/><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embeddings/oleObject2.bin"/><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690511127415016"/>
          <c:y val="6.1592664553294485E-2"/>
          <c:w val="0.64120603674540677"/>
          <c:h val="0.68361657917760277"/>
        </c:manualLayout>
      </c:layout>
      <c:lineChart>
        <c:grouping val="standard"/>
        <c:varyColors val="0"/>
        <c:ser>
          <c:idx val="0"/>
          <c:order val="0"/>
          <c:tx>
            <c:strRef>
              <c:f>Sheet1!$B$76</c:f>
              <c:strCache>
                <c:ptCount val="1"/>
                <c:pt idx="0">
                  <c:v>NT </c:v>
                </c:pt>
              </c:strCache>
            </c:strRef>
          </c:tx>
          <c:spPr>
            <a:ln>
              <a:solidFill>
                <a:srgbClr val="C00000"/>
              </a:solidFill>
            </a:ln>
          </c:spPr>
          <c:marker>
            <c:symbol val="square"/>
            <c:size val="5"/>
            <c:spPr>
              <a:solidFill>
                <a:srgbClr val="C00000"/>
              </a:solidFill>
              <a:ln>
                <a:solidFill>
                  <a:srgbClr val="C00000"/>
                </a:solidFill>
              </a:ln>
            </c:spPr>
          </c:marker>
          <c:dLbls>
            <c:dLbl>
              <c:idx val="5"/>
              <c:layout>
                <c:manualLayout>
                  <c:x val="-3.8401693793282163E-2"/>
                  <c:y val="-2.26831057572086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Sheet1!$C$75:$K$75</c:f>
              <c:strCache>
                <c:ptCount val="9"/>
                <c:pt idx="0">
                  <c:v>2004-05</c:v>
                </c:pt>
                <c:pt idx="1">
                  <c:v>2005-06</c:v>
                </c:pt>
                <c:pt idx="2">
                  <c:v>2006-07</c:v>
                </c:pt>
                <c:pt idx="3">
                  <c:v>2007-08</c:v>
                </c:pt>
                <c:pt idx="4">
                  <c:v>2008-09</c:v>
                </c:pt>
                <c:pt idx="5">
                  <c:v>2009-10</c:v>
                </c:pt>
                <c:pt idx="6">
                  <c:v>2010-11</c:v>
                </c:pt>
                <c:pt idx="7">
                  <c:v>2011-12</c:v>
                </c:pt>
                <c:pt idx="8">
                  <c:v>2012-13</c:v>
                </c:pt>
              </c:strCache>
            </c:strRef>
          </c:cat>
          <c:val>
            <c:numRef>
              <c:f>Sheet1!$C$76:$K$76</c:f>
              <c:numCache>
                <c:formatCode>General</c:formatCode>
                <c:ptCount val="9"/>
                <c:pt idx="0">
                  <c:v>15.21</c:v>
                </c:pt>
                <c:pt idx="1">
                  <c:v>15.15</c:v>
                </c:pt>
                <c:pt idx="2">
                  <c:v>14.5</c:v>
                </c:pt>
                <c:pt idx="3">
                  <c:v>14.75</c:v>
                </c:pt>
                <c:pt idx="4">
                  <c:v>14.02</c:v>
                </c:pt>
                <c:pt idx="5">
                  <c:v>13.66</c:v>
                </c:pt>
                <c:pt idx="6">
                  <c:v>13.34</c:v>
                </c:pt>
                <c:pt idx="7">
                  <c:v>13.36</c:v>
                </c:pt>
                <c:pt idx="8">
                  <c:v>12.84</c:v>
                </c:pt>
              </c:numCache>
            </c:numRef>
          </c:val>
          <c:smooth val="0"/>
        </c:ser>
        <c:ser>
          <c:idx val="1"/>
          <c:order val="1"/>
          <c:tx>
            <c:strRef>
              <c:f>Sheet1!$B$77</c:f>
              <c:strCache>
                <c:ptCount val="1"/>
                <c:pt idx="0">
                  <c:v>Australia</c:v>
                </c:pt>
              </c:strCache>
            </c:strRef>
          </c:tx>
          <c:spPr>
            <a:ln>
              <a:solidFill>
                <a:srgbClr val="E46C0A"/>
              </a:solidFill>
            </a:ln>
          </c:spPr>
          <c:marker>
            <c:spPr>
              <a:solidFill>
                <a:srgbClr val="E46C0A"/>
              </a:solidFill>
              <a:ln>
                <a:solidFill>
                  <a:srgbClr val="E46C0A"/>
                </a:solidFill>
              </a:ln>
            </c:spPr>
          </c:marker>
          <c:dLbls>
            <c:dLbl>
              <c:idx val="3"/>
              <c:layout>
                <c:manualLayout>
                  <c:x val="-3.2438749338484493E-2"/>
                  <c:y val="-2.920941389025991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4727333537014404E-2"/>
                  <c:y val="-3.388115606202485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Sheet1!$C$75:$K$75</c:f>
              <c:strCache>
                <c:ptCount val="9"/>
                <c:pt idx="0">
                  <c:v>2004-05</c:v>
                </c:pt>
                <c:pt idx="1">
                  <c:v>2005-06</c:v>
                </c:pt>
                <c:pt idx="2">
                  <c:v>2006-07</c:v>
                </c:pt>
                <c:pt idx="3">
                  <c:v>2007-08</c:v>
                </c:pt>
                <c:pt idx="4">
                  <c:v>2008-09</c:v>
                </c:pt>
                <c:pt idx="5">
                  <c:v>2009-10</c:v>
                </c:pt>
                <c:pt idx="6">
                  <c:v>2010-11</c:v>
                </c:pt>
                <c:pt idx="7">
                  <c:v>2011-12</c:v>
                </c:pt>
                <c:pt idx="8">
                  <c:v>2012-13</c:v>
                </c:pt>
              </c:strCache>
            </c:strRef>
          </c:cat>
          <c:val>
            <c:numRef>
              <c:f>Sheet1!$C$77:$K$77</c:f>
              <c:numCache>
                <c:formatCode>0.00</c:formatCode>
                <c:ptCount val="9"/>
                <c:pt idx="0">
                  <c:v>10.49</c:v>
                </c:pt>
                <c:pt idx="1">
                  <c:v>10.5</c:v>
                </c:pt>
                <c:pt idx="2">
                  <c:v>10.76</c:v>
                </c:pt>
                <c:pt idx="3">
                  <c:v>10.75</c:v>
                </c:pt>
                <c:pt idx="4">
                  <c:v>10.63</c:v>
                </c:pt>
                <c:pt idx="5">
                  <c:v>10.53</c:v>
                </c:pt>
                <c:pt idx="6">
                  <c:v>10.3</c:v>
                </c:pt>
                <c:pt idx="7">
                  <c:v>10.050000000000001</c:v>
                </c:pt>
              </c:numCache>
            </c:numRef>
          </c:val>
          <c:smooth val="0"/>
        </c:ser>
        <c:dLbls>
          <c:dLblPos val="t"/>
          <c:showLegendKey val="0"/>
          <c:showVal val="1"/>
          <c:showCatName val="0"/>
          <c:showSerName val="0"/>
          <c:showPercent val="0"/>
          <c:showBubbleSize val="0"/>
        </c:dLbls>
        <c:marker val="1"/>
        <c:smooth val="0"/>
        <c:axId val="625221528"/>
        <c:axId val="625225448"/>
      </c:lineChart>
      <c:catAx>
        <c:axId val="625221528"/>
        <c:scaling>
          <c:orientation val="minMax"/>
        </c:scaling>
        <c:delete val="0"/>
        <c:axPos val="b"/>
        <c:numFmt formatCode="General" sourceLinked="1"/>
        <c:majorTickMark val="out"/>
        <c:minorTickMark val="none"/>
        <c:tickLblPos val="nextTo"/>
        <c:crossAx val="625225448"/>
        <c:crosses val="autoZero"/>
        <c:auto val="1"/>
        <c:lblAlgn val="ctr"/>
        <c:lblOffset val="100"/>
        <c:noMultiLvlLbl val="0"/>
      </c:catAx>
      <c:valAx>
        <c:axId val="625225448"/>
        <c:scaling>
          <c:orientation val="minMax"/>
          <c:min val="10"/>
        </c:scaling>
        <c:delete val="0"/>
        <c:axPos val="l"/>
        <c:majorGridlines>
          <c:spPr>
            <a:ln>
              <a:solidFill>
                <a:srgbClr val="4F81BD"/>
              </a:solidFill>
            </a:ln>
          </c:spPr>
        </c:majorGridlines>
        <c:numFmt formatCode="General" sourceLinked="1"/>
        <c:majorTickMark val="out"/>
        <c:minorTickMark val="none"/>
        <c:tickLblPos val="nextTo"/>
        <c:crossAx val="625221528"/>
        <c:crosses val="autoZero"/>
        <c:crossBetween val="between"/>
      </c:valAx>
    </c:plotArea>
    <c:legend>
      <c:legendPos val="r"/>
      <c:layout/>
      <c:overlay val="0"/>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296239755744817"/>
          <c:y val="0.15006335343824939"/>
          <c:w val="0.73565048118985121"/>
          <c:h val="0.60389065003238229"/>
        </c:manualLayout>
      </c:layout>
      <c:barChart>
        <c:barDir val="col"/>
        <c:grouping val="clustered"/>
        <c:varyColors val="0"/>
        <c:ser>
          <c:idx val="1"/>
          <c:order val="0"/>
          <c:spPr>
            <a:solidFill>
              <a:srgbClr val="C00000"/>
            </a:solidFill>
          </c:spPr>
          <c:invertIfNegative val="0"/>
          <c:dPt>
            <c:idx val="0"/>
            <c:invertIfNegative val="0"/>
            <c:bubble3D val="0"/>
            <c:spPr>
              <a:solidFill>
                <a:srgbClr val="F79646">
                  <a:lumMod val="75000"/>
                </a:srgbClr>
              </a:solidFill>
            </c:spPr>
          </c:dPt>
          <c:dPt>
            <c:idx val="2"/>
            <c:invertIfNegative val="0"/>
            <c:bubble3D val="0"/>
            <c:spPr>
              <a:solidFill>
                <a:srgbClr val="FFFF66"/>
              </a:solidFill>
            </c:spPr>
          </c:dPt>
          <c:dPt>
            <c:idx val="3"/>
            <c:invertIfNegative val="0"/>
            <c:bubble3D val="0"/>
            <c:spPr>
              <a:solidFill>
                <a:srgbClr val="953735"/>
              </a:solidFill>
            </c:spPr>
          </c:dPt>
          <c:dLbls>
            <c:dLbl>
              <c:idx val="1"/>
              <c:layout>
                <c:manualLayout>
                  <c:x val="1.7006802721088435E-3"/>
                  <c:y val="-2.390090459432520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8759949545424429E-17"/>
                  <c:y val="-1.677148846960167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Sheet2!$B$33:$E$33</c:f>
              <c:strCache>
                <c:ptCount val="4"/>
                <c:pt idx="0">
                  <c:v>Australia All</c:v>
                </c:pt>
                <c:pt idx="1">
                  <c:v>Australia Indigenous</c:v>
                </c:pt>
                <c:pt idx="2">
                  <c:v>NT Indigenous</c:v>
                </c:pt>
                <c:pt idx="3">
                  <c:v>NT Indigenous Very Remote</c:v>
                </c:pt>
              </c:strCache>
            </c:strRef>
          </c:cat>
          <c:val>
            <c:numRef>
              <c:f>Sheet2!$B$34:$E$34</c:f>
              <c:numCache>
                <c:formatCode>0.0%</c:formatCode>
                <c:ptCount val="4"/>
                <c:pt idx="0">
                  <c:v>0.108</c:v>
                </c:pt>
                <c:pt idx="1">
                  <c:v>0.26</c:v>
                </c:pt>
                <c:pt idx="2">
                  <c:v>0.38200000000000001</c:v>
                </c:pt>
                <c:pt idx="3">
                  <c:v>0.499</c:v>
                </c:pt>
              </c:numCache>
            </c:numRef>
          </c:val>
        </c:ser>
        <c:dLbls>
          <c:dLblPos val="outEnd"/>
          <c:showLegendKey val="0"/>
          <c:showVal val="1"/>
          <c:showCatName val="0"/>
          <c:showSerName val="0"/>
          <c:showPercent val="0"/>
          <c:showBubbleSize val="0"/>
        </c:dLbls>
        <c:gapWidth val="10"/>
        <c:axId val="625219960"/>
        <c:axId val="625223880"/>
      </c:barChart>
      <c:catAx>
        <c:axId val="625219960"/>
        <c:scaling>
          <c:orientation val="minMax"/>
        </c:scaling>
        <c:delete val="0"/>
        <c:axPos val="b"/>
        <c:numFmt formatCode="General" sourceLinked="1"/>
        <c:majorTickMark val="out"/>
        <c:minorTickMark val="none"/>
        <c:tickLblPos val="nextTo"/>
        <c:crossAx val="625223880"/>
        <c:crosses val="autoZero"/>
        <c:auto val="1"/>
        <c:lblAlgn val="ctr"/>
        <c:lblOffset val="100"/>
        <c:noMultiLvlLbl val="0"/>
      </c:catAx>
      <c:valAx>
        <c:axId val="625223880"/>
        <c:scaling>
          <c:orientation val="minMax"/>
        </c:scaling>
        <c:delete val="0"/>
        <c:axPos val="l"/>
        <c:majorGridlines>
          <c:spPr>
            <a:ln>
              <a:solidFill>
                <a:srgbClr val="4F81BD"/>
              </a:solidFill>
            </a:ln>
          </c:spPr>
        </c:majorGridlines>
        <c:numFmt formatCode="0.0%" sourceLinked="1"/>
        <c:majorTickMark val="out"/>
        <c:minorTickMark val="none"/>
        <c:tickLblPos val="nextTo"/>
        <c:crossAx val="625219960"/>
        <c:crosses val="autoZero"/>
        <c:crossBetween val="between"/>
      </c:valAx>
    </c:plotArea>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690511127415016"/>
          <c:y val="6.1592664553294485E-2"/>
          <c:w val="0.86065048118985121"/>
          <c:h val="0.68361657917760277"/>
        </c:manualLayout>
      </c:layout>
      <c:lineChart>
        <c:grouping val="standard"/>
        <c:varyColors val="0"/>
        <c:ser>
          <c:idx val="0"/>
          <c:order val="0"/>
          <c:tx>
            <c:strRef>
              <c:f>'[Annual Report Graphs.xlsx]Chap 3 (2)'!$AQ$2</c:f>
              <c:strCache>
                <c:ptCount val="1"/>
                <c:pt idx="0">
                  <c:v>Neglect</c:v>
                </c:pt>
              </c:strCache>
            </c:strRef>
          </c:tx>
          <c:marker>
            <c:spPr>
              <a:solidFill>
                <a:srgbClr val="E46C0A"/>
              </a:solidFill>
            </c:spPr>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'[Annual Report Graphs.xlsx]Chap 3 (2)'!$AR$1:$AV$1</c:f>
              <c:strCache>
                <c:ptCount val="5"/>
                <c:pt idx="0">
                  <c:v>2009-10</c:v>
                </c:pt>
                <c:pt idx="1">
                  <c:v>2010-11</c:v>
                </c:pt>
                <c:pt idx="2">
                  <c:v>2011-12</c:v>
                </c:pt>
                <c:pt idx="3">
                  <c:v>2012-13</c:v>
                </c:pt>
                <c:pt idx="4">
                  <c:v>2013-14</c:v>
                </c:pt>
              </c:strCache>
            </c:strRef>
          </c:cat>
          <c:val>
            <c:numRef>
              <c:f>'[Annual Report Graphs.xlsx]Chap 3 (2)'!$AR$2:$AV$2</c:f>
              <c:numCache>
                <c:formatCode>0%</c:formatCode>
                <c:ptCount val="5"/>
                <c:pt idx="0">
                  <c:v>0.51</c:v>
                </c:pt>
                <c:pt idx="1">
                  <c:v>0.49</c:v>
                </c:pt>
                <c:pt idx="2">
                  <c:v>0.53</c:v>
                </c:pt>
                <c:pt idx="3">
                  <c:v>0.47</c:v>
                </c:pt>
                <c:pt idx="4">
                  <c:v>0.5</c:v>
                </c:pt>
              </c:numCache>
            </c:numRef>
          </c:val>
          <c:smooth val="0"/>
        </c:ser>
        <c:ser>
          <c:idx val="1"/>
          <c:order val="1"/>
          <c:tx>
            <c:strRef>
              <c:f>'[Annual Report Graphs.xlsx]Chap 3 (2)'!$AQ$3</c:f>
              <c:strCache>
                <c:ptCount val="1"/>
                <c:pt idx="0">
                  <c:v>Emotional</c:v>
                </c:pt>
              </c:strCache>
            </c:strRef>
          </c:tx>
          <c:dLbls>
            <c:dLbl>
              <c:idx val="3"/>
              <c:layout>
                <c:manualLayout>
                  <c:x val="-3.210046892064404E-2"/>
                  <c:y val="-3.116138279717554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9108400953353191E-3"/>
                  <c:y val="-1.840779075548977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'[Annual Report Graphs.xlsx]Chap 3 (2)'!$AR$1:$AV$1</c:f>
              <c:strCache>
                <c:ptCount val="5"/>
                <c:pt idx="0">
                  <c:v>2009-10</c:v>
                </c:pt>
                <c:pt idx="1">
                  <c:v>2010-11</c:v>
                </c:pt>
                <c:pt idx="2">
                  <c:v>2011-12</c:v>
                </c:pt>
                <c:pt idx="3">
                  <c:v>2012-13</c:v>
                </c:pt>
                <c:pt idx="4">
                  <c:v>2013-14</c:v>
                </c:pt>
              </c:strCache>
            </c:strRef>
          </c:cat>
          <c:val>
            <c:numRef>
              <c:f>'[Annual Report Graphs.xlsx]Chap 3 (2)'!$AR$3:$AV$3</c:f>
              <c:numCache>
                <c:formatCode>0%</c:formatCode>
                <c:ptCount val="5"/>
                <c:pt idx="0">
                  <c:v>0.22</c:v>
                </c:pt>
                <c:pt idx="1">
                  <c:v>0.26</c:v>
                </c:pt>
                <c:pt idx="2">
                  <c:v>0.28999999999999998</c:v>
                </c:pt>
                <c:pt idx="3">
                  <c:v>0.35</c:v>
                </c:pt>
                <c:pt idx="4">
                  <c:v>0.3</c:v>
                </c:pt>
              </c:numCache>
            </c:numRef>
          </c:val>
          <c:smooth val="0"/>
        </c:ser>
        <c:ser>
          <c:idx val="2"/>
          <c:order val="2"/>
          <c:tx>
            <c:strRef>
              <c:f>'[Annual Report Graphs.xlsx]Chap 3 (2)'!$AQ$4</c:f>
              <c:strCache>
                <c:ptCount val="1"/>
                <c:pt idx="0">
                  <c:v>Physical</c:v>
                </c:pt>
              </c:strCache>
            </c:strRef>
          </c:tx>
          <c:spPr>
            <a:ln>
              <a:solidFill>
                <a:srgbClr val="C00000"/>
              </a:solidFill>
            </a:ln>
          </c:spPr>
          <c:marker>
            <c:spPr>
              <a:solidFill>
                <a:srgbClr val="C00000"/>
              </a:solidFill>
              <a:ln>
                <a:solidFill>
                  <a:srgbClr val="C00000"/>
                </a:solidFill>
              </a:ln>
            </c:spPr>
          </c:marker>
          <c:dLbls>
            <c:dLbl>
              <c:idx val="0"/>
              <c:layout>
                <c:manualLayout>
                  <c:x val="-8.6514216972878394E-2"/>
                  <c:y val="1.341426071741032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8222755123644541E-2"/>
                  <c:y val="4.81453791108820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9872598013218656E-2"/>
                  <c:y val="4.062435685652413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0402887139107615E-2"/>
                  <c:y val="4.582166812481772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5428191416886717E-2"/>
                  <c:y val="4.177746188492717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'[Annual Report Graphs.xlsx]Chap 3 (2)'!$AR$1:$AV$1</c:f>
              <c:strCache>
                <c:ptCount val="5"/>
                <c:pt idx="0">
                  <c:v>2009-10</c:v>
                </c:pt>
                <c:pt idx="1">
                  <c:v>2010-11</c:v>
                </c:pt>
                <c:pt idx="2">
                  <c:v>2011-12</c:v>
                </c:pt>
                <c:pt idx="3">
                  <c:v>2012-13</c:v>
                </c:pt>
                <c:pt idx="4">
                  <c:v>2013-14</c:v>
                </c:pt>
              </c:strCache>
            </c:strRef>
          </c:cat>
          <c:val>
            <c:numRef>
              <c:f>'[Annual Report Graphs.xlsx]Chap 3 (2)'!$AR$4:$AV$4</c:f>
              <c:numCache>
                <c:formatCode>0%</c:formatCode>
                <c:ptCount val="5"/>
                <c:pt idx="0">
                  <c:v>0.19</c:v>
                </c:pt>
                <c:pt idx="1">
                  <c:v>0.2</c:v>
                </c:pt>
                <c:pt idx="2">
                  <c:v>0.15</c:v>
                </c:pt>
                <c:pt idx="3">
                  <c:v>0.17</c:v>
                </c:pt>
                <c:pt idx="4">
                  <c:v>0.18</c:v>
                </c:pt>
              </c:numCache>
            </c:numRef>
          </c:val>
          <c:smooth val="0"/>
        </c:ser>
        <c:ser>
          <c:idx val="3"/>
          <c:order val="3"/>
          <c:tx>
            <c:strRef>
              <c:f>'[Annual Report Graphs.xlsx]Chap 3 (2)'!$AQ$5</c:f>
              <c:strCache>
                <c:ptCount val="1"/>
                <c:pt idx="0">
                  <c:v>Sexual</c:v>
                </c:pt>
              </c:strCache>
            </c:strRef>
          </c:tx>
          <c:spPr>
            <a:ln>
              <a:solidFill>
                <a:srgbClr val="FF0000"/>
              </a:solidFill>
            </a:ln>
          </c:spPr>
          <c:marker>
            <c:spPr>
              <a:solidFill>
                <a:srgbClr val="FF0000"/>
              </a:solidFill>
              <a:ln>
                <a:solidFill>
                  <a:srgbClr val="FF0000"/>
                </a:solidFill>
              </a:ln>
            </c:spPr>
          </c:marker>
          <c:dLbls>
            <c:dLbl>
              <c:idx val="0"/>
              <c:layout>
                <c:manualLayout>
                  <c:x val="-5.0402887139107615E-2"/>
                  <c:y val="5.971055701370661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3361111111111114E-2"/>
                  <c:y val="3.19327792359288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0583333333333332E-2"/>
                  <c:y val="-3.7511665208515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3361111111111114E-2"/>
                  <c:y val="-3.7511665208515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5058667485583486E-2"/>
                  <c:y val="-4.32943698423308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'[Annual Report Graphs.xlsx]Chap 3 (2)'!$AR$1:$AV$1</c:f>
              <c:strCache>
                <c:ptCount val="5"/>
                <c:pt idx="0">
                  <c:v>2009-10</c:v>
                </c:pt>
                <c:pt idx="1">
                  <c:v>2010-11</c:v>
                </c:pt>
                <c:pt idx="2">
                  <c:v>2011-12</c:v>
                </c:pt>
                <c:pt idx="3">
                  <c:v>2012-13</c:v>
                </c:pt>
                <c:pt idx="4">
                  <c:v>2013-14</c:v>
                </c:pt>
              </c:strCache>
            </c:strRef>
          </c:cat>
          <c:val>
            <c:numRef>
              <c:f>'[Annual Report Graphs.xlsx]Chap 3 (2)'!$AR$5:$AV$5</c:f>
              <c:numCache>
                <c:formatCode>0%</c:formatCode>
                <c:ptCount val="5"/>
                <c:pt idx="0">
                  <c:v>0.08</c:v>
                </c:pt>
                <c:pt idx="1">
                  <c:v>0.05</c:v>
                </c:pt>
                <c:pt idx="2">
                  <c:v>0.03</c:v>
                </c:pt>
                <c:pt idx="3">
                  <c:v>0.01</c:v>
                </c:pt>
                <c:pt idx="4">
                  <c:v>0.02</c:v>
                </c:pt>
              </c:numCache>
            </c:numRef>
          </c:val>
          <c:smooth val="0"/>
        </c:ser>
        <c:dLbls>
          <c:dLblPos val="t"/>
          <c:showLegendKey val="0"/>
          <c:showVal val="1"/>
          <c:showCatName val="0"/>
          <c:showSerName val="0"/>
          <c:showPercent val="0"/>
          <c:showBubbleSize val="0"/>
        </c:dLbls>
        <c:marker val="1"/>
        <c:smooth val="0"/>
        <c:axId val="620899128"/>
        <c:axId val="620905792"/>
      </c:lineChart>
      <c:catAx>
        <c:axId val="620899128"/>
        <c:scaling>
          <c:orientation val="minMax"/>
        </c:scaling>
        <c:delete val="0"/>
        <c:axPos val="b"/>
        <c:numFmt formatCode="General" sourceLinked="0"/>
        <c:majorTickMark val="out"/>
        <c:minorTickMark val="none"/>
        <c:tickLblPos val="nextTo"/>
        <c:crossAx val="620905792"/>
        <c:crosses val="autoZero"/>
        <c:auto val="1"/>
        <c:lblAlgn val="ctr"/>
        <c:lblOffset val="100"/>
        <c:noMultiLvlLbl val="0"/>
      </c:catAx>
      <c:valAx>
        <c:axId val="620905792"/>
        <c:scaling>
          <c:orientation val="minMax"/>
        </c:scaling>
        <c:delete val="0"/>
        <c:axPos val="l"/>
        <c:majorGridlines>
          <c:spPr>
            <a:ln>
              <a:solidFill>
                <a:srgbClr val="4F81BD"/>
              </a:solidFill>
            </a:ln>
          </c:spPr>
        </c:majorGridlines>
        <c:numFmt formatCode="0%" sourceLinked="1"/>
        <c:majorTickMark val="out"/>
        <c:minorTickMark val="none"/>
        <c:tickLblPos val="nextTo"/>
        <c:crossAx val="620899128"/>
        <c:crosses val="autoZero"/>
        <c:crossBetween val="between"/>
      </c:valAx>
    </c:plotArea>
    <c:legend>
      <c:legendPos val="r"/>
      <c:layout>
        <c:manualLayout>
          <c:xMode val="edge"/>
          <c:yMode val="edge"/>
          <c:x val="0.24608267716535434"/>
          <c:y val="0.85571376494604845"/>
          <c:w val="0.71502843394575677"/>
          <c:h val="0.103387284922718"/>
        </c:manualLayout>
      </c:layout>
      <c:overlay val="0"/>
    </c:legend>
    <c:plotVisOnly val="1"/>
    <c:dispBlanksAs val="gap"/>
    <c:showDLblsOverMax val="0"/>
  </c:chart>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690511127415016"/>
          <c:y val="6.1592664553294485E-2"/>
          <c:w val="0.7223358515720476"/>
          <c:h val="0.68361657917760277"/>
        </c:manualLayout>
      </c:layout>
      <c:lineChart>
        <c:grouping val="standard"/>
        <c:varyColors val="0"/>
        <c:ser>
          <c:idx val="0"/>
          <c:order val="0"/>
          <c:tx>
            <c:strRef>
              <c:f>'[Annual Report Graphs.xlsx]Chap 3 (2)'!$CX$2</c:f>
              <c:strCache>
                <c:ptCount val="1"/>
                <c:pt idx="0">
                  <c:v>Aboriginal</c:v>
                </c:pt>
              </c:strCache>
            </c:strRef>
          </c:tx>
          <c:dLbls>
            <c:dLbl>
              <c:idx val="1"/>
              <c:layout>
                <c:manualLayout>
                  <c:x val="-5.0291776027996497E-2"/>
                  <c:y val="-3.91426071741032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7513998250218771E-2"/>
                  <c:y val="-4.397352504849937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7513998250218722E-2"/>
                  <c:y val="-8.262086804366845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0291776027996497E-2"/>
                  <c:y val="-5.36353607972916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'[Annual Report Graphs.xlsx]Chap 3 (2)'!$CY$1:$DC$1</c:f>
              <c:strCache>
                <c:ptCount val="5"/>
                <c:pt idx="0">
                  <c:v>30-Jun-10</c:v>
                </c:pt>
                <c:pt idx="1">
                  <c:v>30-Jun-11</c:v>
                </c:pt>
                <c:pt idx="2">
                  <c:v>30-Jun-12</c:v>
                </c:pt>
                <c:pt idx="3">
                  <c:v>30-Jun-13</c:v>
                </c:pt>
                <c:pt idx="4">
                  <c:v>30-Jun-14</c:v>
                </c:pt>
              </c:strCache>
            </c:strRef>
          </c:cat>
          <c:val>
            <c:numRef>
              <c:f>'[Annual Report Graphs.xlsx]Chap 3 (2)'!$CY$2:$DC$2</c:f>
              <c:numCache>
                <c:formatCode>General</c:formatCode>
                <c:ptCount val="5"/>
                <c:pt idx="0">
                  <c:v>438</c:v>
                </c:pt>
                <c:pt idx="1">
                  <c:v>529</c:v>
                </c:pt>
                <c:pt idx="2">
                  <c:v>578</c:v>
                </c:pt>
                <c:pt idx="3">
                  <c:v>624</c:v>
                </c:pt>
                <c:pt idx="4">
                  <c:v>791</c:v>
                </c:pt>
              </c:numCache>
            </c:numRef>
          </c:val>
          <c:smooth val="0"/>
        </c:ser>
        <c:ser>
          <c:idx val="1"/>
          <c:order val="1"/>
          <c:tx>
            <c:strRef>
              <c:f>'[Annual Report Graphs.xlsx]Chap 3 (2)'!$CX$3</c:f>
              <c:strCache>
                <c:ptCount val="1"/>
                <c:pt idx="0">
                  <c:v>Non-Aboriginal</c:v>
                </c:pt>
              </c:strCache>
            </c:strRef>
          </c:tx>
          <c:spPr>
            <a:ln>
              <a:solidFill>
                <a:srgbClr val="C00000"/>
              </a:solidFill>
            </a:ln>
          </c:spPr>
          <c:marker>
            <c:spPr>
              <a:solidFill>
                <a:srgbClr val="C00000"/>
              </a:solidFill>
              <a:ln>
                <a:solidFill>
                  <a:srgbClr val="C00000"/>
                </a:solidFill>
              </a:ln>
            </c:spPr>
          </c:marker>
          <c:dLbls>
            <c:dLbl>
              <c:idx val="0"/>
              <c:layout>
                <c:manualLayout>
                  <c:x val="-4.4736220472440948E-2"/>
                  <c:y val="-7.295903229487618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0291776027996497E-2"/>
                  <c:y val="-7.77899501692723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9180883639545055E-2"/>
                  <c:y val="-8.262086804366845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7513998250218722E-2"/>
                  <c:y val="-7.77899501692723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4736220472440948E-2"/>
                  <c:y val="-7.778995016927231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'[Annual Report Graphs.xlsx]Chap 3 (2)'!$CY$1:$DC$1</c:f>
              <c:strCache>
                <c:ptCount val="5"/>
                <c:pt idx="0">
                  <c:v>30-Jun-10</c:v>
                </c:pt>
                <c:pt idx="1">
                  <c:v>30-Jun-11</c:v>
                </c:pt>
                <c:pt idx="2">
                  <c:v>30-Jun-12</c:v>
                </c:pt>
                <c:pt idx="3">
                  <c:v>30-Jun-13</c:v>
                </c:pt>
                <c:pt idx="4">
                  <c:v>30-Jun-14</c:v>
                </c:pt>
              </c:strCache>
            </c:strRef>
          </c:cat>
          <c:val>
            <c:numRef>
              <c:f>'[Annual Report Graphs.xlsx]Chap 3 (2)'!$CY$3:$DC$3</c:f>
              <c:numCache>
                <c:formatCode>General</c:formatCode>
                <c:ptCount val="5"/>
                <c:pt idx="0">
                  <c:v>133</c:v>
                </c:pt>
                <c:pt idx="1">
                  <c:v>127</c:v>
                </c:pt>
                <c:pt idx="2">
                  <c:v>125</c:v>
                </c:pt>
                <c:pt idx="3">
                  <c:v>126</c:v>
                </c:pt>
                <c:pt idx="4">
                  <c:v>131</c:v>
                </c:pt>
              </c:numCache>
            </c:numRef>
          </c:val>
          <c:smooth val="0"/>
        </c:ser>
        <c:dLbls>
          <c:dLblPos val="t"/>
          <c:showLegendKey val="0"/>
          <c:showVal val="1"/>
          <c:showCatName val="0"/>
          <c:showSerName val="0"/>
          <c:showPercent val="0"/>
          <c:showBubbleSize val="0"/>
        </c:dLbls>
        <c:marker val="1"/>
        <c:smooth val="0"/>
        <c:axId val="620906184"/>
        <c:axId val="620907752"/>
      </c:lineChart>
      <c:catAx>
        <c:axId val="620906184"/>
        <c:scaling>
          <c:orientation val="minMax"/>
        </c:scaling>
        <c:delete val="0"/>
        <c:axPos val="b"/>
        <c:numFmt formatCode="General" sourceLinked="0"/>
        <c:majorTickMark val="out"/>
        <c:minorTickMark val="none"/>
        <c:tickLblPos val="nextTo"/>
        <c:crossAx val="620907752"/>
        <c:crosses val="autoZero"/>
        <c:auto val="1"/>
        <c:lblAlgn val="ctr"/>
        <c:lblOffset val="100"/>
        <c:noMultiLvlLbl val="0"/>
      </c:catAx>
      <c:valAx>
        <c:axId val="620907752"/>
        <c:scaling>
          <c:orientation val="minMax"/>
        </c:scaling>
        <c:delete val="0"/>
        <c:axPos val="l"/>
        <c:majorGridlines>
          <c:spPr>
            <a:ln>
              <a:solidFill>
                <a:srgbClr val="4F81BD"/>
              </a:solidFill>
            </a:ln>
          </c:spPr>
        </c:majorGridlines>
        <c:numFmt formatCode="General" sourceLinked="1"/>
        <c:majorTickMark val="out"/>
        <c:minorTickMark val="none"/>
        <c:tickLblPos val="nextTo"/>
        <c:crossAx val="620906184"/>
        <c:crosses val="autoZero"/>
        <c:crossBetween val="between"/>
      </c:valAx>
    </c:plotArea>
    <c:legend>
      <c:legendPos val="r"/>
      <c:layout/>
      <c:overlay val="0"/>
    </c:legend>
    <c:plotVisOnly val="1"/>
    <c:dispBlanksAs val="gap"/>
    <c:showDLblsOverMax val="0"/>
  </c:chart>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690511127415016"/>
          <c:y val="6.1592664553294485E-2"/>
          <c:w val="0.64120603674540677"/>
          <c:h val="0.81372515986384042"/>
        </c:manualLayout>
      </c:layout>
      <c:lineChart>
        <c:grouping val="standard"/>
        <c:varyColors val="0"/>
        <c:ser>
          <c:idx val="0"/>
          <c:order val="0"/>
          <c:tx>
            <c:strRef>
              <c:f>Sheet2!$B$34</c:f>
              <c:strCache>
                <c:ptCount val="1"/>
                <c:pt idx="0">
                  <c:v>Darwin</c:v>
                </c:pt>
              </c:strCache>
            </c:strRef>
          </c:tx>
          <c:spPr>
            <a:ln w="50800"/>
          </c:spPr>
          <c:dLbls>
            <c:dLbl>
              <c:idx val="0"/>
              <c:layout>
                <c:manualLayout>
                  <c:x val="-3.3145062734964918E-2"/>
                  <c:y val="-2.9209413890259918E-2"/>
                </c:manualLayout>
              </c:layout>
              <c:spPr/>
              <c:txPr>
                <a:bodyPr/>
                <a:lstStyle/>
                <a:p>
                  <a:pPr>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4411502260652697E-2"/>
                  <c:y val="-4.3687977180726596E-2"/>
                </c:manualLayout>
              </c:layout>
              <c:spPr/>
              <c:txPr>
                <a:bodyPr/>
                <a:lstStyle/>
                <a:p>
                  <a:pPr>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Sheet2!$D$1:$H$1</c:f>
              <c:strCache>
                <c:ptCount val="5"/>
                <c:pt idx="0">
                  <c:v>2009</c:v>
                </c:pt>
                <c:pt idx="1">
                  <c:v>2010</c:v>
                </c:pt>
                <c:pt idx="2">
                  <c:v>2011</c:v>
                </c:pt>
                <c:pt idx="3">
                  <c:v>2012</c:v>
                </c:pt>
                <c:pt idx="4">
                  <c:v>2013</c:v>
                </c:pt>
              </c:strCache>
            </c:strRef>
          </c:cat>
          <c:val>
            <c:numRef>
              <c:f>Sheet2!$C$34:$G$34</c:f>
              <c:numCache>
                <c:formatCode>0%</c:formatCode>
                <c:ptCount val="5"/>
                <c:pt idx="0">
                  <c:v>0.63076393668272535</c:v>
                </c:pt>
                <c:pt idx="1">
                  <c:v>0.6402439024390244</c:v>
                </c:pt>
                <c:pt idx="2">
                  <c:v>0.67354661162710694</c:v>
                </c:pt>
                <c:pt idx="3">
                  <c:v>0.67141331434674256</c:v>
                </c:pt>
                <c:pt idx="4">
                  <c:v>0.69330669330669326</c:v>
                </c:pt>
              </c:numCache>
            </c:numRef>
          </c:val>
          <c:smooth val="0"/>
        </c:ser>
        <c:ser>
          <c:idx val="1"/>
          <c:order val="1"/>
          <c:tx>
            <c:strRef>
              <c:f>Sheet2!$B$35</c:f>
              <c:strCache>
                <c:ptCount val="1"/>
                <c:pt idx="0">
                  <c:v>Palmerston and Rural</c:v>
                </c:pt>
              </c:strCache>
            </c:strRef>
          </c:tx>
          <c:spPr>
            <a:ln w="50800"/>
          </c:spPr>
          <c:dLbls>
            <c:dLbl>
              <c:idx val="0"/>
              <c:layout>
                <c:manualLayout>
                  <c:x val="-3.4408216753844617E-2"/>
                  <c:y val="-2.6330526471609703E-2"/>
                </c:manualLayout>
              </c:layout>
              <c:spPr/>
              <c:txPr>
                <a:bodyPr/>
                <a:lstStyle/>
                <a:p>
                  <a:pPr>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4414489085023689E-2"/>
                  <c:y val="-3.211140906735898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4411051101848895E-2"/>
                  <c:y val="-2.9209413890259918E-2"/>
                </c:manualLayout>
              </c:layout>
              <c:spPr/>
              <c:txPr>
                <a:bodyPr/>
                <a:lstStyle/>
                <a:p>
                  <a:pPr>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Sheet2!$D$1:$H$1</c:f>
              <c:strCache>
                <c:ptCount val="5"/>
                <c:pt idx="0">
                  <c:v>2009</c:v>
                </c:pt>
                <c:pt idx="1">
                  <c:v>2010</c:v>
                </c:pt>
                <c:pt idx="2">
                  <c:v>2011</c:v>
                </c:pt>
                <c:pt idx="3">
                  <c:v>2012</c:v>
                </c:pt>
                <c:pt idx="4">
                  <c:v>2013</c:v>
                </c:pt>
              </c:strCache>
            </c:strRef>
          </c:cat>
          <c:val>
            <c:numRef>
              <c:f>Sheet2!$C$35:$G$35</c:f>
              <c:numCache>
                <c:formatCode>0%</c:formatCode>
                <c:ptCount val="5"/>
                <c:pt idx="0">
                  <c:v>0.45646278999698703</c:v>
                </c:pt>
                <c:pt idx="1">
                  <c:v>0.4633613969441846</c:v>
                </c:pt>
                <c:pt idx="2">
                  <c:v>0.51536570374923174</c:v>
                </c:pt>
                <c:pt idx="3">
                  <c:v>0.52752999077207008</c:v>
                </c:pt>
                <c:pt idx="4">
                  <c:v>0.54559748427672961</c:v>
                </c:pt>
              </c:numCache>
            </c:numRef>
          </c:val>
          <c:smooth val="0"/>
        </c:ser>
        <c:ser>
          <c:idx val="2"/>
          <c:order val="2"/>
          <c:tx>
            <c:strRef>
              <c:f>Sheet2!$B$36</c:f>
              <c:strCache>
                <c:ptCount val="1"/>
                <c:pt idx="0">
                  <c:v>Alice Springs</c:v>
                </c:pt>
              </c:strCache>
            </c:strRef>
          </c:tx>
          <c:spPr>
            <a:ln w="50800"/>
          </c:spPr>
          <c:dLbls>
            <c:dLbl>
              <c:idx val="1"/>
              <c:layout>
                <c:manualLayout>
                  <c:x val="-3.0621222133862001E-2"/>
                  <c:y val="-3.211140906735898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Sheet2!$D$1:$H$1</c:f>
              <c:strCache>
                <c:ptCount val="5"/>
                <c:pt idx="0">
                  <c:v>2009</c:v>
                </c:pt>
                <c:pt idx="1">
                  <c:v>2010</c:v>
                </c:pt>
                <c:pt idx="2">
                  <c:v>2011</c:v>
                </c:pt>
                <c:pt idx="3">
                  <c:v>2012</c:v>
                </c:pt>
                <c:pt idx="4">
                  <c:v>2013</c:v>
                </c:pt>
              </c:strCache>
            </c:strRef>
          </c:cat>
          <c:val>
            <c:numRef>
              <c:f>Sheet2!$C$36:$G$36</c:f>
              <c:numCache>
                <c:formatCode>0%</c:formatCode>
                <c:ptCount val="5"/>
                <c:pt idx="0">
                  <c:v>0.37786905049528874</c:v>
                </c:pt>
                <c:pt idx="1">
                  <c:v>0.3598027127003699</c:v>
                </c:pt>
                <c:pt idx="2">
                  <c:v>0.3352174981567953</c:v>
                </c:pt>
                <c:pt idx="3">
                  <c:v>0.32989690721649484</c:v>
                </c:pt>
                <c:pt idx="4">
                  <c:v>0.32320376914016491</c:v>
                </c:pt>
              </c:numCache>
            </c:numRef>
          </c:val>
          <c:smooth val="0"/>
        </c:ser>
        <c:ser>
          <c:idx val="3"/>
          <c:order val="3"/>
          <c:tx>
            <c:strRef>
              <c:f>Sheet2!$B$37</c:f>
              <c:strCache>
                <c:ptCount val="1"/>
                <c:pt idx="0">
                  <c:v>Katherine</c:v>
                </c:pt>
              </c:strCache>
            </c:strRef>
          </c:tx>
          <c:spPr>
            <a:ln w="50800"/>
          </c:spPr>
          <c:dLbls>
            <c:dLbl>
              <c:idx val="0"/>
              <c:layout>
                <c:manualLayout>
                  <c:x val="-3.2517855609442828E-2"/>
                  <c:y val="2.921914587140815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4414489085023689E-2"/>
                  <c:y val="3.211140906735898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4414489085023689E-2"/>
                  <c:y val="8.9733034997523352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441463842624224E-2"/>
                  <c:y val="6.0810403038015041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7.861620426891874E-3"/>
                  <c:y val="-2.5957492840509903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Sheet2!$D$1:$H$1</c:f>
              <c:strCache>
                <c:ptCount val="5"/>
                <c:pt idx="0">
                  <c:v>2009</c:v>
                </c:pt>
                <c:pt idx="1">
                  <c:v>2010</c:v>
                </c:pt>
                <c:pt idx="2">
                  <c:v>2011</c:v>
                </c:pt>
                <c:pt idx="3">
                  <c:v>2012</c:v>
                </c:pt>
                <c:pt idx="4">
                  <c:v>2013</c:v>
                </c:pt>
              </c:strCache>
            </c:strRef>
          </c:cat>
          <c:val>
            <c:numRef>
              <c:f>Sheet2!$C$37:$G$37</c:f>
              <c:numCache>
                <c:formatCode>0%</c:formatCode>
                <c:ptCount val="5"/>
                <c:pt idx="0">
                  <c:v>0.34066509557475777</c:v>
                </c:pt>
                <c:pt idx="1">
                  <c:v>0.35138850701127305</c:v>
                </c:pt>
                <c:pt idx="2">
                  <c:v>0.30576233802040254</c:v>
                </c:pt>
                <c:pt idx="3">
                  <c:v>0.31</c:v>
                </c:pt>
                <c:pt idx="4">
                  <c:v>0.29265021459227469</c:v>
                </c:pt>
              </c:numCache>
            </c:numRef>
          </c:val>
          <c:smooth val="0"/>
        </c:ser>
        <c:ser>
          <c:idx val="4"/>
          <c:order val="4"/>
          <c:tx>
            <c:strRef>
              <c:f>Sheet2!$B$38</c:f>
              <c:strCache>
                <c:ptCount val="1"/>
                <c:pt idx="0">
                  <c:v>Barkly</c:v>
                </c:pt>
              </c:strCache>
            </c:strRef>
          </c:tx>
          <c:spPr>
            <a:ln w="50800">
              <a:solidFill>
                <a:srgbClr val="FF0000"/>
              </a:solidFill>
            </a:ln>
          </c:spPr>
          <c:marker>
            <c:spPr>
              <a:solidFill>
                <a:srgbClr val="FF0000"/>
              </a:solidFill>
              <a:ln>
                <a:solidFill>
                  <a:srgbClr val="FF0000"/>
                </a:solidFill>
              </a:ln>
            </c:spPr>
          </c:marker>
          <c:dLbls>
            <c:dLbl>
              <c:idx val="0"/>
              <c:layout>
                <c:manualLayout>
                  <c:x val="-3.8207756036185363E-2"/>
                  <c:y val="3.789593545926064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4414489085023689E-2"/>
                  <c:y val="3.211140906735898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4414489085023758E-2"/>
                  <c:y val="3.500367226330981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4414489085023689E-2"/>
                  <c:y val="3.211140906735898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Sheet2!$D$1:$H$1</c:f>
              <c:strCache>
                <c:ptCount val="5"/>
                <c:pt idx="0">
                  <c:v>2009</c:v>
                </c:pt>
                <c:pt idx="1">
                  <c:v>2010</c:v>
                </c:pt>
                <c:pt idx="2">
                  <c:v>2011</c:v>
                </c:pt>
                <c:pt idx="3">
                  <c:v>2012</c:v>
                </c:pt>
                <c:pt idx="4">
                  <c:v>2013</c:v>
                </c:pt>
              </c:strCache>
            </c:strRef>
          </c:cat>
          <c:val>
            <c:numRef>
              <c:f>Sheet2!$C$38:$G$38</c:f>
              <c:numCache>
                <c:formatCode>0%</c:formatCode>
                <c:ptCount val="5"/>
                <c:pt idx="0">
                  <c:v>0.26</c:v>
                </c:pt>
                <c:pt idx="1">
                  <c:v>0.26</c:v>
                </c:pt>
                <c:pt idx="2">
                  <c:v>0.24</c:v>
                </c:pt>
                <c:pt idx="3">
                  <c:v>0.27</c:v>
                </c:pt>
                <c:pt idx="4">
                  <c:v>0.26</c:v>
                </c:pt>
              </c:numCache>
            </c:numRef>
          </c:val>
          <c:smooth val="0"/>
        </c:ser>
        <c:ser>
          <c:idx val="5"/>
          <c:order val="5"/>
          <c:tx>
            <c:strRef>
              <c:f>Sheet2!$B$39</c:f>
              <c:strCache>
                <c:ptCount val="1"/>
                <c:pt idx="0">
                  <c:v>Arnhem </c:v>
                </c:pt>
              </c:strCache>
            </c:strRef>
          </c:tx>
          <c:spPr>
            <a:ln w="50800">
              <a:solidFill>
                <a:srgbClr val="C00000"/>
              </a:solidFill>
            </a:ln>
          </c:spPr>
          <c:marker>
            <c:spPr>
              <a:solidFill>
                <a:srgbClr val="C00000"/>
              </a:solidFill>
            </c:spPr>
          </c:marker>
          <c:dLbls>
            <c:dLbl>
              <c:idx val="0"/>
              <c:layout>
                <c:manualLayout>
                  <c:x val="-6.855389164547887E-2"/>
                  <c:y val="2.5957492840510965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Sheet2!$D$1:$H$1</c:f>
              <c:strCache>
                <c:ptCount val="5"/>
                <c:pt idx="0">
                  <c:v>2009</c:v>
                </c:pt>
                <c:pt idx="1">
                  <c:v>2010</c:v>
                </c:pt>
                <c:pt idx="2">
                  <c:v>2011</c:v>
                </c:pt>
                <c:pt idx="3">
                  <c:v>2012</c:v>
                </c:pt>
                <c:pt idx="4">
                  <c:v>2013</c:v>
                </c:pt>
              </c:strCache>
            </c:strRef>
          </c:cat>
          <c:val>
            <c:numRef>
              <c:f>Sheet2!$C$39:$G$39</c:f>
              <c:numCache>
                <c:formatCode>0%</c:formatCode>
                <c:ptCount val="5"/>
                <c:pt idx="0">
                  <c:v>0.17486717486717487</c:v>
                </c:pt>
                <c:pt idx="1">
                  <c:v>0.14332939787485241</c:v>
                </c:pt>
                <c:pt idx="2">
                  <c:v>0.13743425565973016</c:v>
                </c:pt>
                <c:pt idx="3">
                  <c:v>0.15894988066825777</c:v>
                </c:pt>
                <c:pt idx="4">
                  <c:v>0.13455274367326484</c:v>
                </c:pt>
              </c:numCache>
            </c:numRef>
          </c:val>
          <c:smooth val="0"/>
        </c:ser>
        <c:dLbls>
          <c:showLegendKey val="0"/>
          <c:showVal val="0"/>
          <c:showCatName val="0"/>
          <c:showSerName val="0"/>
          <c:showPercent val="0"/>
          <c:showBubbleSize val="0"/>
        </c:dLbls>
        <c:marker val="1"/>
        <c:smooth val="0"/>
        <c:axId val="620909712"/>
        <c:axId val="620899520"/>
      </c:lineChart>
      <c:catAx>
        <c:axId val="620909712"/>
        <c:scaling>
          <c:orientation val="minMax"/>
        </c:scaling>
        <c:delete val="0"/>
        <c:axPos val="b"/>
        <c:numFmt formatCode="General" sourceLinked="1"/>
        <c:majorTickMark val="out"/>
        <c:minorTickMark val="none"/>
        <c:tickLblPos val="nextTo"/>
        <c:crossAx val="620899520"/>
        <c:crosses val="autoZero"/>
        <c:auto val="1"/>
        <c:lblAlgn val="ctr"/>
        <c:lblOffset val="100"/>
        <c:noMultiLvlLbl val="0"/>
      </c:catAx>
      <c:valAx>
        <c:axId val="620899520"/>
        <c:scaling>
          <c:orientation val="minMax"/>
          <c:min val="0.1"/>
        </c:scaling>
        <c:delete val="0"/>
        <c:axPos val="l"/>
        <c:majorGridlines>
          <c:spPr>
            <a:ln>
              <a:solidFill>
                <a:srgbClr val="4F81BD"/>
              </a:solidFill>
            </a:ln>
          </c:spPr>
        </c:majorGridlines>
        <c:numFmt formatCode="0%" sourceLinked="1"/>
        <c:majorTickMark val="out"/>
        <c:minorTickMark val="none"/>
        <c:tickLblPos val="nextTo"/>
        <c:crossAx val="620909712"/>
        <c:crosses val="autoZero"/>
        <c:crossBetween val="between"/>
      </c:valAx>
    </c:plotArea>
    <c:legend>
      <c:legendPos val="r"/>
      <c:layout>
        <c:manualLayout>
          <c:xMode val="edge"/>
          <c:yMode val="edge"/>
          <c:x val="0.79994638650254069"/>
          <c:y val="0.14377941369042535"/>
          <c:w val="0.20005361349745934"/>
          <c:h val="0.71004332701362438"/>
        </c:manualLayout>
      </c:layout>
      <c:overlay val="0"/>
    </c:legend>
    <c:plotVisOnly val="1"/>
    <c:dispBlanksAs val="gap"/>
    <c:showDLblsOverMax val="0"/>
  </c:chart>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Sheet1!$O$36</c:f>
              <c:strCache>
                <c:ptCount val="1"/>
                <c:pt idx="0">
                  <c:v>2014</c:v>
                </c:pt>
              </c:strCache>
            </c:strRef>
          </c:tx>
          <c:invertIfNegative val="0"/>
          <c:dPt>
            <c:idx val="7"/>
            <c:invertIfNegative val="0"/>
            <c:bubble3D val="0"/>
            <c:spPr>
              <a:solidFill>
                <a:srgbClr val="FF0000"/>
              </a:solidFill>
            </c:spPr>
          </c:dPt>
          <c:dPt>
            <c:idx val="8"/>
            <c:invertIfNegative val="0"/>
            <c:bubble3D val="0"/>
            <c:spPr>
              <a:solidFill>
                <a:srgbClr val="FF0000"/>
              </a:solidFill>
            </c:spPr>
          </c:dPt>
          <c:dPt>
            <c:idx val="9"/>
            <c:invertIfNegative val="0"/>
            <c:bubble3D val="0"/>
            <c:spPr>
              <a:solidFill>
                <a:srgbClr val="FF0000"/>
              </a:solidFill>
            </c:spPr>
          </c:dPt>
          <c:dLbls>
            <c:dLbl>
              <c:idx val="0"/>
              <c:layout>
                <c:manualLayout>
                  <c:x val="0"/>
                  <c:y val="-2.067183702872453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074298487252604E-3"/>
                  <c:y val="5.906006621963721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Sheet1!$N$37:$N$46</c:f>
              <c:strCache>
                <c:ptCount val="10"/>
                <c:pt idx="0">
                  <c:v>Tennant Creek</c:v>
                </c:pt>
                <c:pt idx="1">
                  <c:v>Katherine</c:v>
                </c:pt>
                <c:pt idx="2">
                  <c:v>Alice Springs</c:v>
                </c:pt>
                <c:pt idx="3">
                  <c:v>Nhulunbuy</c:v>
                </c:pt>
                <c:pt idx="4">
                  <c:v>NT Balance</c:v>
                </c:pt>
                <c:pt idx="5">
                  <c:v>Darwin</c:v>
                </c:pt>
                <c:pt idx="6">
                  <c:v>Palmerston</c:v>
                </c:pt>
                <c:pt idx="7">
                  <c:v>Northern Territory</c:v>
                </c:pt>
                <c:pt idx="8">
                  <c:v>Queensland*</c:v>
                </c:pt>
                <c:pt idx="9">
                  <c:v>Victoria*</c:v>
                </c:pt>
              </c:strCache>
            </c:strRef>
          </c:cat>
          <c:val>
            <c:numRef>
              <c:f>Sheet1!$O$37:$O$46</c:f>
              <c:numCache>
                <c:formatCode>#,##0</c:formatCode>
                <c:ptCount val="10"/>
                <c:pt idx="0">
                  <c:v>15456.5</c:v>
                </c:pt>
                <c:pt idx="1">
                  <c:v>4857.2</c:v>
                </c:pt>
                <c:pt idx="2">
                  <c:v>4702.8999999999996</c:v>
                </c:pt>
                <c:pt idx="3">
                  <c:v>1564.9</c:v>
                </c:pt>
                <c:pt idx="4">
                  <c:v>1145.4000000000001</c:v>
                </c:pt>
                <c:pt idx="5">
                  <c:v>1253.4000000000001</c:v>
                </c:pt>
                <c:pt idx="6">
                  <c:v>726.3</c:v>
                </c:pt>
                <c:pt idx="7">
                  <c:v>1956</c:v>
                </c:pt>
                <c:pt idx="8">
                  <c:v>449</c:v>
                </c:pt>
                <c:pt idx="9">
                  <c:v>751</c:v>
                </c:pt>
              </c:numCache>
            </c:numRef>
          </c:val>
        </c:ser>
        <c:dLbls>
          <c:dLblPos val="outEnd"/>
          <c:showLegendKey val="0"/>
          <c:showVal val="1"/>
          <c:showCatName val="0"/>
          <c:showSerName val="0"/>
          <c:showPercent val="0"/>
          <c:showBubbleSize val="0"/>
        </c:dLbls>
        <c:gapWidth val="150"/>
        <c:axId val="620900696"/>
        <c:axId val="620902656"/>
      </c:barChart>
      <c:catAx>
        <c:axId val="620900696"/>
        <c:scaling>
          <c:orientation val="minMax"/>
        </c:scaling>
        <c:delete val="0"/>
        <c:axPos val="b"/>
        <c:numFmt formatCode="General" sourceLinked="0"/>
        <c:majorTickMark val="out"/>
        <c:minorTickMark val="none"/>
        <c:tickLblPos val="nextTo"/>
        <c:crossAx val="620902656"/>
        <c:crosses val="autoZero"/>
        <c:auto val="1"/>
        <c:lblAlgn val="ctr"/>
        <c:lblOffset val="100"/>
        <c:noMultiLvlLbl val="0"/>
      </c:catAx>
      <c:valAx>
        <c:axId val="620902656"/>
        <c:scaling>
          <c:orientation val="minMax"/>
        </c:scaling>
        <c:delete val="0"/>
        <c:axPos val="l"/>
        <c:majorGridlines>
          <c:spPr>
            <a:ln>
              <a:solidFill>
                <a:srgbClr val="4F81BD"/>
              </a:solidFill>
            </a:ln>
          </c:spPr>
        </c:majorGridlines>
        <c:numFmt formatCode="#,##0" sourceLinked="1"/>
        <c:majorTickMark val="out"/>
        <c:minorTickMark val="none"/>
        <c:tickLblPos val="nextTo"/>
        <c:crossAx val="620900696"/>
        <c:crosses val="autoZero"/>
        <c:crossBetween val="between"/>
      </c:valAx>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871898879772902E-2"/>
          <c:y val="0.13236244453096682"/>
          <c:w val="0.85635552051408625"/>
          <c:h val="0.74884826073708632"/>
        </c:manualLayout>
      </c:layout>
      <c:barChart>
        <c:barDir val="col"/>
        <c:grouping val="clustered"/>
        <c:varyColors val="0"/>
        <c:ser>
          <c:idx val="0"/>
          <c:order val="0"/>
          <c:tx>
            <c:strRef>
              <c:f>Sheet1!$A$4</c:f>
              <c:strCache>
                <c:ptCount val="1"/>
                <c:pt idx="0">
                  <c:v>NT Indigenous</c:v>
                </c:pt>
              </c:strCache>
            </c:strRef>
          </c:tx>
          <c:invertIfNegative val="0"/>
          <c:dLbls>
            <c:dLbl>
              <c:idx val="1"/>
              <c:layout>
                <c:manualLayout>
                  <c:x val="0"/>
                  <c:y val="-1.65502933441757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Sheet1!$B$1:$E$1</c:f>
              <c:strCache>
                <c:ptCount val="4"/>
                <c:pt idx="0">
                  <c:v>2008-09</c:v>
                </c:pt>
                <c:pt idx="1">
                  <c:v>2009-10</c:v>
                </c:pt>
                <c:pt idx="2">
                  <c:v>2010-11</c:v>
                </c:pt>
                <c:pt idx="3">
                  <c:v>2011-12</c:v>
                </c:pt>
              </c:strCache>
            </c:strRef>
          </c:cat>
          <c:val>
            <c:numRef>
              <c:f>Sheet1!$B$4:$E$4</c:f>
              <c:numCache>
                <c:formatCode>#,##0</c:formatCode>
                <c:ptCount val="4"/>
                <c:pt idx="0">
                  <c:v>821</c:v>
                </c:pt>
                <c:pt idx="1">
                  <c:v>842</c:v>
                </c:pt>
                <c:pt idx="2">
                  <c:v>905</c:v>
                </c:pt>
                <c:pt idx="3">
                  <c:v>1059</c:v>
                </c:pt>
              </c:numCache>
            </c:numRef>
          </c:val>
        </c:ser>
        <c:dLbls>
          <c:showLegendKey val="0"/>
          <c:showVal val="1"/>
          <c:showCatName val="0"/>
          <c:showSerName val="0"/>
          <c:showPercent val="0"/>
          <c:showBubbleSize val="0"/>
        </c:dLbls>
        <c:gapWidth val="150"/>
        <c:axId val="620901480"/>
        <c:axId val="620902264"/>
      </c:barChart>
      <c:catAx>
        <c:axId val="620901480"/>
        <c:scaling>
          <c:orientation val="minMax"/>
        </c:scaling>
        <c:delete val="0"/>
        <c:axPos val="b"/>
        <c:numFmt formatCode="General" sourceLinked="0"/>
        <c:majorTickMark val="none"/>
        <c:minorTickMark val="none"/>
        <c:tickLblPos val="nextTo"/>
        <c:crossAx val="620902264"/>
        <c:crosses val="autoZero"/>
        <c:auto val="1"/>
        <c:lblAlgn val="ctr"/>
        <c:lblOffset val="100"/>
        <c:noMultiLvlLbl val="0"/>
      </c:catAx>
      <c:valAx>
        <c:axId val="620902264"/>
        <c:scaling>
          <c:orientation val="minMax"/>
          <c:max val="1100"/>
          <c:min val="800"/>
        </c:scaling>
        <c:delete val="0"/>
        <c:axPos val="l"/>
        <c:majorGridlines>
          <c:spPr>
            <a:ln>
              <a:solidFill>
                <a:srgbClr val="4F81BD">
                  <a:lumMod val="60000"/>
                  <a:lumOff val="40000"/>
                </a:srgbClr>
              </a:solidFill>
            </a:ln>
          </c:spPr>
        </c:majorGridlines>
        <c:numFmt formatCode="#,##0" sourceLinked="1"/>
        <c:majorTickMark val="none"/>
        <c:minorTickMark val="none"/>
        <c:tickLblPos val="nextTo"/>
        <c:spPr>
          <a:ln>
            <a:solidFill>
              <a:schemeClr val="accent1"/>
            </a:solidFill>
          </a:ln>
        </c:spPr>
        <c:crossAx val="620901480"/>
        <c:crosses val="autoZero"/>
        <c:crossBetween val="between"/>
      </c:valAx>
    </c:plotArea>
    <c:plotVisOnly val="1"/>
    <c:dispBlanksAs val="gap"/>
    <c:showDLblsOverMax val="0"/>
  </c:chart>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871898879772902E-2"/>
          <c:y val="0.13236244453096682"/>
          <c:w val="0.72343821887128978"/>
          <c:h val="0.74884826073708632"/>
        </c:manualLayout>
      </c:layout>
      <c:lineChart>
        <c:grouping val="standard"/>
        <c:varyColors val="0"/>
        <c:ser>
          <c:idx val="0"/>
          <c:order val="0"/>
          <c:tx>
            <c:strRef>
              <c:f>Sheet1!$A$8</c:f>
              <c:strCache>
                <c:ptCount val="1"/>
                <c:pt idx="0">
                  <c:v>NT Indigenous</c:v>
                </c:pt>
              </c:strCache>
            </c:strRef>
          </c:tx>
          <c:spPr>
            <a:ln w="44450"/>
          </c:spP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Sheet1!$B$7:$E$7</c:f>
              <c:strCache>
                <c:ptCount val="4"/>
                <c:pt idx="0">
                  <c:v>2008-09</c:v>
                </c:pt>
                <c:pt idx="1">
                  <c:v>2009-10</c:v>
                </c:pt>
                <c:pt idx="2">
                  <c:v>2010-11</c:v>
                </c:pt>
                <c:pt idx="3">
                  <c:v>2011-12</c:v>
                </c:pt>
              </c:strCache>
            </c:strRef>
          </c:cat>
          <c:val>
            <c:numRef>
              <c:f>Sheet1!$B$8:$E$8</c:f>
              <c:numCache>
                <c:formatCode>General</c:formatCode>
                <c:ptCount val="4"/>
                <c:pt idx="0">
                  <c:v>24.7</c:v>
                </c:pt>
                <c:pt idx="1">
                  <c:v>24.1</c:v>
                </c:pt>
                <c:pt idx="2">
                  <c:v>26.3</c:v>
                </c:pt>
                <c:pt idx="3">
                  <c:v>30.5</c:v>
                </c:pt>
              </c:numCache>
            </c:numRef>
          </c:val>
          <c:smooth val="0"/>
        </c:ser>
        <c:ser>
          <c:idx val="1"/>
          <c:order val="1"/>
          <c:tx>
            <c:strRef>
              <c:f>Sheet1!$A$9</c:f>
              <c:strCache>
                <c:ptCount val="1"/>
                <c:pt idx="0">
                  <c:v>Aust Indigenous</c:v>
                </c:pt>
              </c:strCache>
            </c:strRef>
          </c:tx>
          <c:spPr>
            <a:ln w="44450"/>
          </c:spPr>
          <c:dLbls>
            <c:dLbl>
              <c:idx val="1"/>
              <c:layout>
                <c:manualLayout>
                  <c:x val="-4.1870299920375123E-2"/>
                  <c:y val="-4.652076153104905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Sheet1!$B$7:$E$7</c:f>
              <c:strCache>
                <c:ptCount val="4"/>
                <c:pt idx="0">
                  <c:v>2008-09</c:v>
                </c:pt>
                <c:pt idx="1">
                  <c:v>2009-10</c:v>
                </c:pt>
                <c:pt idx="2">
                  <c:v>2010-11</c:v>
                </c:pt>
                <c:pt idx="3">
                  <c:v>2011-12</c:v>
                </c:pt>
              </c:strCache>
            </c:strRef>
          </c:cat>
          <c:val>
            <c:numRef>
              <c:f>Sheet1!$B$9:$E$9</c:f>
              <c:numCache>
                <c:formatCode>General</c:formatCode>
                <c:ptCount val="4"/>
                <c:pt idx="0">
                  <c:v>10.199999999999999</c:v>
                </c:pt>
                <c:pt idx="1">
                  <c:v>10.199999999999999</c:v>
                </c:pt>
                <c:pt idx="2">
                  <c:v>9.4</c:v>
                </c:pt>
                <c:pt idx="3">
                  <c:v>10</c:v>
                </c:pt>
              </c:numCache>
            </c:numRef>
          </c:val>
          <c:smooth val="0"/>
        </c:ser>
        <c:ser>
          <c:idx val="2"/>
          <c:order val="2"/>
          <c:tx>
            <c:strRef>
              <c:f>Sheet1!$A$10</c:f>
              <c:strCache>
                <c:ptCount val="1"/>
                <c:pt idx="0">
                  <c:v>Aust All</c:v>
                </c:pt>
              </c:strCache>
            </c:strRef>
          </c:tx>
          <c:spPr>
            <a:ln w="44450">
              <a:solidFill>
                <a:srgbClr val="C00000"/>
              </a:solidFill>
            </a:ln>
          </c:spPr>
          <c:marker>
            <c:spPr>
              <a:solidFill>
                <a:srgbClr val="C00000"/>
              </a:solidFill>
              <a:ln>
                <a:solidFill>
                  <a:srgbClr val="C00000"/>
                </a:solidFill>
              </a:ln>
            </c:spPr>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Sheet1!$B$7:$E$7</c:f>
              <c:strCache>
                <c:ptCount val="4"/>
                <c:pt idx="0">
                  <c:v>2008-09</c:v>
                </c:pt>
                <c:pt idx="1">
                  <c:v>2009-10</c:v>
                </c:pt>
                <c:pt idx="2">
                  <c:v>2010-11</c:v>
                </c:pt>
                <c:pt idx="3">
                  <c:v>2011-12</c:v>
                </c:pt>
              </c:strCache>
            </c:strRef>
          </c:cat>
          <c:val>
            <c:numRef>
              <c:f>Sheet1!$B$10:$E$10</c:f>
              <c:numCache>
                <c:formatCode>General</c:formatCode>
                <c:ptCount val="4"/>
                <c:pt idx="0">
                  <c:v>0.6</c:v>
                </c:pt>
                <c:pt idx="1">
                  <c:v>0.5</c:v>
                </c:pt>
                <c:pt idx="2">
                  <c:v>0.6</c:v>
                </c:pt>
                <c:pt idx="3">
                  <c:v>0.6</c:v>
                </c:pt>
              </c:numCache>
            </c:numRef>
          </c:val>
          <c:smooth val="0"/>
        </c:ser>
        <c:ser>
          <c:idx val="3"/>
          <c:order val="3"/>
          <c:tx>
            <c:strRef>
              <c:f>Sheet1!$A$11</c:f>
              <c:strCache>
                <c:ptCount val="1"/>
                <c:pt idx="0">
                  <c:v>NT Non-indigenous</c:v>
                </c:pt>
              </c:strCache>
            </c:strRef>
          </c:tx>
          <c:spPr>
            <a:ln w="44450">
              <a:solidFill>
                <a:srgbClr val="FF0000"/>
              </a:solidFill>
            </a:ln>
          </c:spPr>
          <c:marker>
            <c:spPr>
              <a:solidFill>
                <a:srgbClr val="FF0000"/>
              </a:solidFill>
              <a:ln>
                <a:solidFill>
                  <a:srgbClr val="FF0000"/>
                </a:solidFill>
              </a:ln>
            </c:spPr>
          </c:marker>
          <c:dLbls>
            <c:dLbl>
              <c:idx val="0"/>
              <c:layout>
                <c:manualLayout>
                  <c:x val="-2.4603760194311375E-2"/>
                  <c:y val="2.370433282159598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4603760194311375E-2"/>
                  <c:y val="1.516416950946512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9941755532306715E-2"/>
                  <c:y val="1.516416950946512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9557415462927277E-3"/>
                  <c:y val="2.3539245412688261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Sheet1!$B$7:$E$7</c:f>
              <c:strCache>
                <c:ptCount val="4"/>
                <c:pt idx="0">
                  <c:v>2008-09</c:v>
                </c:pt>
                <c:pt idx="1">
                  <c:v>2009-10</c:v>
                </c:pt>
                <c:pt idx="2">
                  <c:v>2010-11</c:v>
                </c:pt>
                <c:pt idx="3">
                  <c:v>2011-12</c:v>
                </c:pt>
              </c:strCache>
            </c:strRef>
          </c:cat>
          <c:val>
            <c:numRef>
              <c:f>Sheet1!$B$11:$E$11</c:f>
              <c:numCache>
                <c:formatCode>General</c:formatCode>
                <c:ptCount val="4"/>
                <c:pt idx="0">
                  <c:v>0.6</c:v>
                </c:pt>
                <c:pt idx="1">
                  <c:v>0.3</c:v>
                </c:pt>
                <c:pt idx="2">
                  <c:v>0.4</c:v>
                </c:pt>
                <c:pt idx="3">
                  <c:v>0.5</c:v>
                </c:pt>
              </c:numCache>
            </c:numRef>
          </c:val>
          <c:smooth val="0"/>
        </c:ser>
        <c:dLbls>
          <c:dLblPos val="t"/>
          <c:showLegendKey val="0"/>
          <c:showVal val="1"/>
          <c:showCatName val="0"/>
          <c:showSerName val="0"/>
          <c:showPercent val="0"/>
          <c:showBubbleSize val="0"/>
        </c:dLbls>
        <c:marker val="1"/>
        <c:smooth val="0"/>
        <c:axId val="620903048"/>
        <c:axId val="620903440"/>
      </c:lineChart>
      <c:catAx>
        <c:axId val="620903048"/>
        <c:scaling>
          <c:orientation val="minMax"/>
        </c:scaling>
        <c:delete val="0"/>
        <c:axPos val="b"/>
        <c:numFmt formatCode="General" sourceLinked="0"/>
        <c:majorTickMark val="none"/>
        <c:minorTickMark val="none"/>
        <c:tickLblPos val="nextTo"/>
        <c:crossAx val="620903440"/>
        <c:crosses val="autoZero"/>
        <c:auto val="1"/>
        <c:lblAlgn val="ctr"/>
        <c:lblOffset val="100"/>
        <c:noMultiLvlLbl val="0"/>
      </c:catAx>
      <c:valAx>
        <c:axId val="620903440"/>
        <c:scaling>
          <c:orientation val="minMax"/>
        </c:scaling>
        <c:delete val="0"/>
        <c:axPos val="l"/>
        <c:majorGridlines>
          <c:spPr>
            <a:ln>
              <a:solidFill>
                <a:srgbClr val="4F81BD">
                  <a:lumMod val="60000"/>
                  <a:lumOff val="40000"/>
                </a:srgbClr>
              </a:solidFill>
            </a:ln>
          </c:spPr>
        </c:majorGridlines>
        <c:numFmt formatCode="General" sourceLinked="1"/>
        <c:majorTickMark val="none"/>
        <c:minorTickMark val="none"/>
        <c:tickLblPos val="nextTo"/>
        <c:crossAx val="620903048"/>
        <c:crosses val="autoZero"/>
        <c:crossBetween val="between"/>
      </c:valAx>
      <c:spPr>
        <a:noFill/>
      </c:spPr>
    </c:plotArea>
    <c:legend>
      <c:legendPos val="r"/>
      <c:layout>
        <c:manualLayout>
          <c:xMode val="edge"/>
          <c:yMode val="edge"/>
          <c:x val="0.68216807609612007"/>
          <c:y val="0.25692060580839415"/>
          <c:w val="0.31783198936087714"/>
          <c:h val="0.38571759937663463"/>
        </c:manualLayout>
      </c:layout>
      <c:overlay val="0"/>
    </c:legend>
    <c:plotVisOnly val="1"/>
    <c:dispBlanksAs val="gap"/>
    <c:showDLblsOverMax val="0"/>
  </c:chart>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'[Chart in Microsoft PowerPoint]3.3 Regional Graphs'!$B$32</c:f>
              <c:strCache>
                <c:ptCount val="1"/>
                <c:pt idx="0">
                  <c:v>2009</c:v>
                </c:pt>
              </c:strCache>
            </c:strRef>
          </c:tx>
          <c:spPr>
            <a:solidFill>
              <a:schemeClr val="accent6">
                <a:lumMod val="75000"/>
              </a:schemeClr>
            </a:solidFill>
          </c:spPr>
          <c:invertIfNegative val="0"/>
          <c:dPt>
            <c:idx val="0"/>
            <c:invertIfNegative val="0"/>
            <c:bubble3D val="0"/>
          </c:dPt>
          <c:dPt>
            <c:idx val="1"/>
            <c:invertIfNegative val="0"/>
            <c:bubble3D val="0"/>
          </c:dPt>
          <c:dLbls>
            <c:dLbl>
              <c:idx val="0"/>
              <c:layout>
                <c:manualLayout>
                  <c:x val="-1.9816774415826457E-3"/>
                  <c:y val="2.377513609598933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'[Chart in Microsoft PowerPoint]3.3 Regional Graphs'!$A$33:$A$34</c:f>
              <c:strCache>
                <c:ptCount val="2"/>
                <c:pt idx="0">
                  <c:v>NT</c:v>
                </c:pt>
                <c:pt idx="1">
                  <c:v>East Arnhem</c:v>
                </c:pt>
              </c:strCache>
            </c:strRef>
          </c:cat>
          <c:val>
            <c:numRef>
              <c:f>'[Chart in Microsoft PowerPoint]3.3 Regional Graphs'!$B$33:$B$34</c:f>
              <c:numCache>
                <c:formatCode>0.0%</c:formatCode>
                <c:ptCount val="2"/>
                <c:pt idx="0">
                  <c:v>0.27700000000000002</c:v>
                </c:pt>
                <c:pt idx="1">
                  <c:v>0.19400000000000001</c:v>
                </c:pt>
              </c:numCache>
            </c:numRef>
          </c:val>
        </c:ser>
        <c:ser>
          <c:idx val="1"/>
          <c:order val="1"/>
          <c:tx>
            <c:strRef>
              <c:f>'[Chart in Microsoft PowerPoint]3.3 Regional Graphs'!$C$32</c:f>
              <c:strCache>
                <c:ptCount val="1"/>
                <c:pt idx="0">
                  <c:v>2012</c:v>
                </c:pt>
              </c:strCache>
            </c:strRef>
          </c:tx>
          <c:spPr>
            <a:solidFill>
              <a:srgbClr val="C00000"/>
            </a:solidFill>
          </c:spPr>
          <c:invertIfNegative val="0"/>
          <c:dLbls>
            <c:dLbl>
              <c:idx val="0"/>
              <c:layout>
                <c:manualLayout>
                  <c:x val="7.9267097663305829E-3"/>
                  <c:y val="1.0550494389512284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'[Chart in Microsoft PowerPoint]3.3 Regional Graphs'!$A$33:$A$34</c:f>
              <c:strCache>
                <c:ptCount val="2"/>
                <c:pt idx="0">
                  <c:v>NT</c:v>
                </c:pt>
                <c:pt idx="1">
                  <c:v>East Arnhem</c:v>
                </c:pt>
              </c:strCache>
            </c:strRef>
          </c:cat>
          <c:val>
            <c:numRef>
              <c:f>'[Chart in Microsoft PowerPoint]3.3 Regional Graphs'!$C$33:$C$34</c:f>
              <c:numCache>
                <c:formatCode>0.0%</c:formatCode>
                <c:ptCount val="2"/>
                <c:pt idx="0">
                  <c:v>0.32800000000000001</c:v>
                </c:pt>
                <c:pt idx="1">
                  <c:v>0.29899999999999999</c:v>
                </c:pt>
              </c:numCache>
            </c:numRef>
          </c:val>
        </c:ser>
        <c:dLbls>
          <c:showLegendKey val="0"/>
          <c:showVal val="0"/>
          <c:showCatName val="0"/>
          <c:showSerName val="0"/>
          <c:showPercent val="0"/>
          <c:showBubbleSize val="0"/>
        </c:dLbls>
        <c:gapWidth val="150"/>
        <c:axId val="625227800"/>
        <c:axId val="625221136"/>
      </c:barChart>
      <c:catAx>
        <c:axId val="625227800"/>
        <c:scaling>
          <c:orientation val="minMax"/>
        </c:scaling>
        <c:delete val="0"/>
        <c:axPos val="b"/>
        <c:numFmt formatCode="General" sourceLinked="1"/>
        <c:majorTickMark val="out"/>
        <c:minorTickMark val="none"/>
        <c:tickLblPos val="nextTo"/>
        <c:crossAx val="625221136"/>
        <c:crosses val="autoZero"/>
        <c:auto val="1"/>
        <c:lblAlgn val="ctr"/>
        <c:lblOffset val="100"/>
        <c:noMultiLvlLbl val="0"/>
      </c:catAx>
      <c:valAx>
        <c:axId val="625221136"/>
        <c:scaling>
          <c:orientation val="minMax"/>
        </c:scaling>
        <c:delete val="0"/>
        <c:axPos val="l"/>
        <c:majorGridlines>
          <c:spPr>
            <a:ln>
              <a:solidFill>
                <a:srgbClr val="4F81BD"/>
              </a:solidFill>
            </a:ln>
          </c:spPr>
        </c:majorGridlines>
        <c:numFmt formatCode="0%" sourceLinked="0"/>
        <c:majorTickMark val="out"/>
        <c:minorTickMark val="none"/>
        <c:tickLblPos val="nextTo"/>
        <c:crossAx val="625227800"/>
        <c:crosses val="autoZero"/>
        <c:crossBetween val="between"/>
      </c:valAx>
    </c:plotArea>
    <c:legend>
      <c:legendPos val="r"/>
      <c:layout/>
      <c:overlay val="0"/>
    </c:legend>
    <c:plotVisOnly val="1"/>
    <c:dispBlanksAs val="gap"/>
    <c:showDLblsOverMax val="0"/>
  </c:chart>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0.01875</cdr:x>
      <cdr:y>0.84028</cdr:y>
    </cdr:from>
    <cdr:to>
      <cdr:x>0.99792</cdr:x>
      <cdr:y>0.94097</cdr:y>
    </cdr:to>
    <cdr:sp macro="" textlink="">
      <cdr:nvSpPr>
        <cdr:cNvPr id="3" name="TextBox 2"/>
        <cdr:cNvSpPr txBox="1"/>
      </cdr:nvSpPr>
      <cdr:spPr>
        <a:xfrm xmlns:a="http://schemas.openxmlformats.org/drawingml/2006/main">
          <a:off x="85710" y="2305050"/>
          <a:ext cx="4476765" cy="2762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sz="1000" dirty="0"/>
            <a:t>Source: </a:t>
          </a:r>
          <a:r>
            <a:rPr lang="en-AU" sz="1000" dirty="0" err="1"/>
            <a:t>DoB</a:t>
          </a:r>
          <a:r>
            <a:rPr lang="en-AU" sz="1000" baseline="0" dirty="0"/>
            <a:t> </a:t>
          </a:r>
          <a:r>
            <a:rPr lang="en-AU" sz="1000" dirty="0"/>
            <a:t>2013 and ABS </a:t>
          </a:r>
          <a:r>
            <a:rPr lang="en-AU" sz="1000" dirty="0" smtClean="0"/>
            <a:t>2013</a:t>
          </a:r>
          <a:r>
            <a:rPr lang="en-AU" sz="1000" dirty="0"/>
            <a:t>.</a:t>
          </a:r>
        </a:p>
      </cdr:txBody>
    </cdr:sp>
  </cdr:relSizeAnchor>
</c:userShapes>
</file>

<file path=ppt/drawings/drawing2.xml><?xml version="1.0" encoding="utf-8"?>
<c:userShapes xmlns:c="http://schemas.openxmlformats.org/drawingml/2006/chart">
  <cdr:relSizeAnchor xmlns:cdr="http://schemas.openxmlformats.org/drawingml/2006/chartDrawing">
    <cdr:from>
      <cdr:x>0.01508</cdr:x>
      <cdr:y>0.91508</cdr:y>
    </cdr:from>
    <cdr:to>
      <cdr:x>0.99217</cdr:x>
      <cdr:y>0.99053</cdr:y>
    </cdr:to>
    <cdr:sp macro="" textlink="">
      <cdr:nvSpPr>
        <cdr:cNvPr id="4" name="TextBox 2"/>
        <cdr:cNvSpPr txBox="1"/>
      </cdr:nvSpPr>
      <cdr:spPr>
        <a:xfrm xmlns:a="http://schemas.openxmlformats.org/drawingml/2006/main">
          <a:off x="91082" y="3255806"/>
          <a:ext cx="5900500" cy="2684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lvl="0" indent="0" algn="l" defTabSz="914400" eaLnBrk="1" fontAlgn="auto" latinLnBrk="0" hangingPunct="1">
            <a:lnSpc>
              <a:spcPct val="100000"/>
            </a:lnSpc>
            <a:spcBef>
              <a:spcPts val="0"/>
            </a:spcBef>
            <a:spcAft>
              <a:spcPts val="0"/>
            </a:spcAft>
            <a:buClrTx/>
            <a:buSzTx/>
            <a:buFontTx/>
            <a:buNone/>
            <a:tabLst/>
            <a:defRPr/>
          </a:pPr>
          <a:r>
            <a:rPr lang="en-AU" sz="1000" dirty="0"/>
            <a:t>Source: </a:t>
          </a:r>
          <a:r>
            <a:rPr lang="en-AU" sz="1000" b="0" i="0" u="none" strike="noStrike" baseline="0" dirty="0" smtClean="0">
              <a:latin typeface="+mn-lt"/>
              <a:ea typeface="+mn-ea"/>
              <a:cs typeface="+mn-cs"/>
            </a:rPr>
            <a:t>AEDI (2013)</a:t>
          </a:r>
          <a:endParaRPr lang="en-AU" sz="1000" dirty="0"/>
        </a:p>
      </cdr:txBody>
    </cdr:sp>
  </cdr:relSizeAnchor>
</c:userShapes>
</file>

<file path=ppt/drawings/drawing3.xml><?xml version="1.0" encoding="utf-8"?>
<c:userShapes xmlns:c="http://schemas.openxmlformats.org/drawingml/2006/chart">
  <cdr:relSizeAnchor xmlns:cdr="http://schemas.openxmlformats.org/drawingml/2006/chartDrawing">
    <cdr:from>
      <cdr:x>0.01887</cdr:x>
      <cdr:y>0.91803</cdr:y>
    </cdr:from>
    <cdr:to>
      <cdr:x>0.1888</cdr:x>
      <cdr:y>0.9844</cdr:y>
    </cdr:to>
    <cdr:sp macro="" textlink="">
      <cdr:nvSpPr>
        <cdr:cNvPr id="3" name="TextBox 2"/>
        <cdr:cNvSpPr txBox="1"/>
      </cdr:nvSpPr>
      <cdr:spPr>
        <a:xfrm xmlns:a="http://schemas.openxmlformats.org/drawingml/2006/main">
          <a:off x="144016" y="4032448"/>
          <a:ext cx="1297044" cy="2915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sz="900" dirty="0"/>
            <a:t>Source: DCF 2014</a:t>
          </a:r>
        </a:p>
        <a:p xmlns:a="http://schemas.openxmlformats.org/drawingml/2006/main">
          <a:endParaRPr lang="en-AU" sz="900" dirty="0"/>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AU" sz="1000" dirty="0"/>
            <a:t>.</a:t>
          </a:r>
        </a:p>
      </cdr:txBody>
    </cdr:sp>
  </cdr:relSizeAnchor>
</c:userShapes>
</file>

<file path=ppt/drawings/drawing4.xml><?xml version="1.0" encoding="utf-8"?>
<c:userShapes xmlns:c="http://schemas.openxmlformats.org/drawingml/2006/chart">
  <cdr:relSizeAnchor xmlns:cdr="http://schemas.openxmlformats.org/drawingml/2006/chartDrawing">
    <cdr:from>
      <cdr:x>0.0125</cdr:x>
      <cdr:y>0.85115</cdr:y>
    </cdr:from>
    <cdr:to>
      <cdr:x>0.99167</cdr:x>
      <cdr:y>0.9529</cdr:y>
    </cdr:to>
    <cdr:sp macro="" textlink="">
      <cdr:nvSpPr>
        <cdr:cNvPr id="3" name="TextBox 2"/>
        <cdr:cNvSpPr txBox="1"/>
      </cdr:nvSpPr>
      <cdr:spPr>
        <a:xfrm xmlns:a="http://schemas.openxmlformats.org/drawingml/2006/main">
          <a:off x="57150" y="2237587"/>
          <a:ext cx="4476765" cy="2674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sz="1000"/>
            <a:t>Source: DCF 2014</a:t>
          </a:r>
        </a:p>
      </cdr:txBody>
    </cdr:sp>
  </cdr:relSizeAnchor>
</c:userShapes>
</file>

<file path=ppt/drawings/drawing5.xml><?xml version="1.0" encoding="utf-8"?>
<c:userShapes xmlns:c="http://schemas.openxmlformats.org/drawingml/2006/chart">
  <cdr:relSizeAnchor xmlns:cdr="http://schemas.openxmlformats.org/drawingml/2006/chartDrawing">
    <cdr:from>
      <cdr:x>0.01591</cdr:x>
      <cdr:y>0.94003</cdr:y>
    </cdr:from>
    <cdr:to>
      <cdr:x>0.99508</cdr:x>
      <cdr:y>0.99099</cdr:y>
    </cdr:to>
    <cdr:sp macro="" textlink="">
      <cdr:nvSpPr>
        <cdr:cNvPr id="3" name="TextBox 2"/>
        <cdr:cNvSpPr txBox="1"/>
      </cdr:nvSpPr>
      <cdr:spPr>
        <a:xfrm xmlns:a="http://schemas.openxmlformats.org/drawingml/2006/main">
          <a:off x="106514" y="4129070"/>
          <a:ext cx="6557251" cy="2238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AU" sz="1000"/>
            <a:t>Source: Department of Education (2014)</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AU" sz="1000"/>
            <a:t>.</a:t>
          </a:r>
        </a:p>
      </cdr:txBody>
    </cdr:sp>
  </cdr:relSizeAnchor>
</c:userShapes>
</file>

<file path=ppt/drawings/drawing6.xml><?xml version="1.0" encoding="utf-8"?>
<c:userShapes xmlns:c="http://schemas.openxmlformats.org/drawingml/2006/chart">
  <cdr:relSizeAnchor xmlns:cdr="http://schemas.openxmlformats.org/drawingml/2006/chartDrawing">
    <cdr:from>
      <cdr:x>0.01114</cdr:x>
      <cdr:y>0.93536</cdr:y>
    </cdr:from>
    <cdr:to>
      <cdr:x>0.95661</cdr:x>
      <cdr:y>1</cdr:y>
    </cdr:to>
    <cdr:sp macro="" textlink="">
      <cdr:nvSpPr>
        <cdr:cNvPr id="2" name="TextBox 1"/>
        <cdr:cNvSpPr txBox="1"/>
      </cdr:nvSpPr>
      <cdr:spPr>
        <a:xfrm xmlns:a="http://schemas.openxmlformats.org/drawingml/2006/main">
          <a:off x="72008" y="3790106"/>
          <a:ext cx="6113555" cy="26192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AU" sz="900" dirty="0" smtClean="0"/>
            <a:t>Source</a:t>
          </a:r>
          <a:r>
            <a:rPr lang="en-AU" sz="900" dirty="0"/>
            <a:t>: Adapted from AIHW Analysis</a:t>
          </a:r>
          <a:r>
            <a:rPr lang="en-AU" sz="900" baseline="0" dirty="0"/>
            <a:t> of the National Hospital Morbidity Database*</a:t>
          </a:r>
          <a:endParaRPr lang="en-AU" sz="900" dirty="0"/>
        </a:p>
      </cdr:txBody>
    </cdr:sp>
  </cdr:relSizeAnchor>
</c:userShapes>
</file>

<file path=ppt/drawings/drawing7.xml><?xml version="1.0" encoding="utf-8"?>
<c:userShapes xmlns:c="http://schemas.openxmlformats.org/drawingml/2006/chart">
  <cdr:relSizeAnchor xmlns:cdr="http://schemas.openxmlformats.org/drawingml/2006/chartDrawing">
    <cdr:from>
      <cdr:x>0.01165</cdr:x>
      <cdr:y>0.93536</cdr:y>
    </cdr:from>
    <cdr:to>
      <cdr:x>0.94424</cdr:x>
      <cdr:y>1</cdr:y>
    </cdr:to>
    <cdr:sp macro="" textlink="">
      <cdr:nvSpPr>
        <cdr:cNvPr id="2" name="TextBox 1"/>
        <cdr:cNvSpPr txBox="1"/>
      </cdr:nvSpPr>
      <cdr:spPr>
        <a:xfrm xmlns:a="http://schemas.openxmlformats.org/drawingml/2006/main">
          <a:off x="50326" y="3369247"/>
          <a:ext cx="4028693" cy="23269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AU" sz="900" dirty="0"/>
            <a:t>Source: Adapted from AIHW Analysis</a:t>
          </a:r>
          <a:r>
            <a:rPr lang="en-AU" sz="900" baseline="0" dirty="0"/>
            <a:t> of the National Hospital Morbidity Database*</a:t>
          </a:r>
          <a:endParaRPr lang="en-AU" sz="9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AU"/>
          </a:p>
        </p:txBody>
      </p:sp>
      <p:sp>
        <p:nvSpPr>
          <p:cNvPr id="46083" name="Rectangle 3"/>
          <p:cNvSpPr>
            <a:spLocks noGrp="1" noChangeArrowheads="1"/>
          </p:cNvSpPr>
          <p:nvPr>
            <p:ph type="dt" sz="quarter" idx="1"/>
          </p:nvPr>
        </p:nvSpPr>
        <p:spPr bwMode="auto">
          <a:xfrm>
            <a:off x="3855838"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AU"/>
          </a:p>
        </p:txBody>
      </p:sp>
      <p:sp>
        <p:nvSpPr>
          <p:cNvPr id="46084" name="Rectangle 4"/>
          <p:cNvSpPr>
            <a:spLocks noGrp="1" noChangeArrowheads="1"/>
          </p:cNvSpPr>
          <p:nvPr>
            <p:ph type="ftr" sz="quarter" idx="2"/>
          </p:nvPr>
        </p:nvSpPr>
        <p:spPr bwMode="auto">
          <a:xfrm>
            <a:off x="0"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AU"/>
          </a:p>
        </p:txBody>
      </p:sp>
      <p:sp>
        <p:nvSpPr>
          <p:cNvPr id="46085" name="Rectangle 5"/>
          <p:cNvSpPr>
            <a:spLocks noGrp="1" noChangeArrowheads="1"/>
          </p:cNvSpPr>
          <p:nvPr>
            <p:ph type="sldNum" sz="quarter" idx="3"/>
          </p:nvPr>
        </p:nvSpPr>
        <p:spPr bwMode="auto">
          <a:xfrm>
            <a:off x="3855838"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CD6A180-5934-46F1-AB37-88FAB3E11A10}" type="slidenum">
              <a:rPr lang="en-AU"/>
              <a:pPr>
                <a:defRPr/>
              </a:pPr>
              <a:t>‹#›</a:t>
            </a:fld>
            <a:endParaRPr lang="en-AU"/>
          </a:p>
        </p:txBody>
      </p:sp>
    </p:spTree>
    <p:extLst>
      <p:ext uri="{BB962C8B-B14F-4D97-AF65-F5344CB8AC3E}">
        <p14:creationId xmlns:p14="http://schemas.microsoft.com/office/powerpoint/2010/main" val="2495640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439"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7C0A2FBA-9A85-4DBA-8D82-29FE5DB06C09}" type="slidenum">
              <a:rPr lang="en-US"/>
              <a:pPr>
                <a:defRPr/>
              </a:pPr>
              <a:t>‹#›</a:t>
            </a:fld>
            <a:endParaRPr lang="en-US"/>
          </a:p>
        </p:txBody>
      </p:sp>
    </p:spTree>
    <p:extLst>
      <p:ext uri="{BB962C8B-B14F-4D97-AF65-F5344CB8AC3E}">
        <p14:creationId xmlns:p14="http://schemas.microsoft.com/office/powerpoint/2010/main" val="22851207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
        <p:nvSpPr>
          <p:cNvPr id="4" name="Slide Number Placeholder 3"/>
          <p:cNvSpPr>
            <a:spLocks noGrp="1"/>
          </p:cNvSpPr>
          <p:nvPr>
            <p:ph type="sldNum" sz="quarter" idx="5"/>
          </p:nvPr>
        </p:nvSpPr>
        <p:spPr/>
        <p:txBody>
          <a:bodyPr/>
          <a:lstStyle/>
          <a:p>
            <a:pPr>
              <a:defRPr/>
            </a:pPr>
            <a:fld id="{111AED43-50D2-4F7D-BA6A-A51767706FE1}"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3342810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sz="1200" b="1" i="0" u="sng" strike="noStrike" kern="1200" baseline="0" dirty="0" smtClean="0">
                <a:solidFill>
                  <a:schemeClr val="tx1"/>
                </a:solidFill>
                <a:latin typeface="Arial" charset="0"/>
                <a:ea typeface="ＭＳ Ｐゴシック" pitchFamily="4" charset="-128"/>
                <a:cs typeface="+mn-cs"/>
              </a:rPr>
              <a:t>Intro AEDI</a:t>
            </a:r>
          </a:p>
          <a:p>
            <a:r>
              <a:rPr lang="en-AU" sz="1200" b="0" i="0" u="none" strike="noStrike" kern="1200" baseline="0" dirty="0" smtClean="0">
                <a:solidFill>
                  <a:schemeClr val="tx1"/>
                </a:solidFill>
                <a:latin typeface="Arial" charset="0"/>
                <a:ea typeface="ＭＳ Ｐゴシック" pitchFamily="4" charset="-128"/>
                <a:cs typeface="+mn-cs"/>
              </a:rPr>
              <a:t>The AEDI is a population measure of children’s development as they enter school (Year 1). It is an adapted version of the Canadian Early Development Instrument (EDI), developed in response to communities increasing interest in knowing how their children were developing.</a:t>
            </a:r>
          </a:p>
          <a:p>
            <a:endParaRPr lang="en-AU" sz="1200" b="0" i="0" u="none" strike="noStrike" kern="1200" baseline="0" dirty="0" smtClean="0">
              <a:solidFill>
                <a:schemeClr val="tx1"/>
              </a:solidFill>
              <a:latin typeface="Arial" charset="0"/>
              <a:ea typeface="ＭＳ Ｐゴシック" pitchFamily="4" charset="-128"/>
              <a:cs typeface="+mn-cs"/>
            </a:endParaRPr>
          </a:p>
          <a:p>
            <a:r>
              <a:rPr lang="en-AU" sz="1200" b="1" i="0" u="sng" strike="noStrike" kern="1200" baseline="0" dirty="0" smtClean="0">
                <a:solidFill>
                  <a:schemeClr val="tx1"/>
                </a:solidFill>
                <a:latin typeface="Arial" charset="0"/>
                <a:ea typeface="ＭＳ Ｐゴシック" pitchFamily="4" charset="-128"/>
                <a:cs typeface="+mn-cs"/>
              </a:rPr>
              <a:t>Rankings</a:t>
            </a:r>
          </a:p>
          <a:p>
            <a:r>
              <a:rPr lang="en-AU" sz="1200" b="0" i="0" u="none" strike="noStrike" kern="1200" baseline="0" dirty="0" smtClean="0">
                <a:solidFill>
                  <a:schemeClr val="tx1"/>
                </a:solidFill>
                <a:latin typeface="Arial" charset="0"/>
                <a:ea typeface="ＭＳ Ｐゴシック" pitchFamily="4" charset="-128"/>
                <a:cs typeface="+mn-cs"/>
              </a:rPr>
              <a:t>Scores ranked in the lowest 10 per cent were classified as developmentally vulnerable. Scores ranked in between 10 per cent and 25 per cent were classified as developmentally at risk. Scores ranked in the highest 75 per cent were classified as developmentally on track. These national AEDI cut-offs will continue to be applied in future AEDI data collections providing a baseline to track children’s developmental outcomes across Australia over time.</a:t>
            </a:r>
          </a:p>
          <a:p>
            <a:endParaRPr lang="en-AU" dirty="0" smtClean="0"/>
          </a:p>
        </p:txBody>
      </p:sp>
      <p:sp>
        <p:nvSpPr>
          <p:cNvPr id="4" name="Slide Number Placeholder 3"/>
          <p:cNvSpPr>
            <a:spLocks noGrp="1"/>
          </p:cNvSpPr>
          <p:nvPr>
            <p:ph type="sldNum" sz="quarter" idx="5"/>
          </p:nvPr>
        </p:nvSpPr>
        <p:spPr/>
        <p:txBody>
          <a:bodyPr/>
          <a:lstStyle/>
          <a:p>
            <a:pPr>
              <a:defRPr/>
            </a:pPr>
            <a:fld id="{111AED43-50D2-4F7D-BA6A-A51767706FE1}" type="slidenum">
              <a:rPr lang="en-US" smtClean="0"/>
              <a:pPr>
                <a:defRPr/>
              </a:pPr>
              <a:t>10</a:t>
            </a:fld>
            <a:endParaRPr lang="en-US"/>
          </a:p>
        </p:txBody>
      </p:sp>
    </p:spTree>
    <p:extLst>
      <p:ext uri="{BB962C8B-B14F-4D97-AF65-F5344CB8AC3E}">
        <p14:creationId xmlns:p14="http://schemas.microsoft.com/office/powerpoint/2010/main" val="385691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
        <p:nvSpPr>
          <p:cNvPr id="11981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4287" indent="-286264" eaLnBrk="0" hangingPunct="0">
              <a:defRPr>
                <a:solidFill>
                  <a:schemeClr val="tx1"/>
                </a:solidFill>
                <a:latin typeface="Arial" charset="0"/>
              </a:defRPr>
            </a:lvl2pPr>
            <a:lvl3pPr marL="1145057" indent="-229011" eaLnBrk="0" hangingPunct="0">
              <a:defRPr>
                <a:solidFill>
                  <a:schemeClr val="tx1"/>
                </a:solidFill>
                <a:latin typeface="Arial" charset="0"/>
              </a:defRPr>
            </a:lvl3pPr>
            <a:lvl4pPr marL="1603080" indent="-229011" eaLnBrk="0" hangingPunct="0">
              <a:defRPr>
                <a:solidFill>
                  <a:schemeClr val="tx1"/>
                </a:solidFill>
                <a:latin typeface="Arial" charset="0"/>
              </a:defRPr>
            </a:lvl4pPr>
            <a:lvl5pPr marL="2061103" indent="-229011" eaLnBrk="0" hangingPunct="0">
              <a:defRPr>
                <a:solidFill>
                  <a:schemeClr val="tx1"/>
                </a:solidFill>
                <a:latin typeface="Arial" charset="0"/>
              </a:defRPr>
            </a:lvl5pPr>
            <a:lvl6pPr marL="2519126" indent="-229011" eaLnBrk="0" fontAlgn="base" hangingPunct="0">
              <a:spcBef>
                <a:spcPct val="0"/>
              </a:spcBef>
              <a:spcAft>
                <a:spcPct val="0"/>
              </a:spcAft>
              <a:defRPr>
                <a:solidFill>
                  <a:schemeClr val="tx1"/>
                </a:solidFill>
                <a:latin typeface="Arial" charset="0"/>
              </a:defRPr>
            </a:lvl6pPr>
            <a:lvl7pPr marL="2977149" indent="-229011" eaLnBrk="0" fontAlgn="base" hangingPunct="0">
              <a:spcBef>
                <a:spcPct val="0"/>
              </a:spcBef>
              <a:spcAft>
                <a:spcPct val="0"/>
              </a:spcAft>
              <a:defRPr>
                <a:solidFill>
                  <a:schemeClr val="tx1"/>
                </a:solidFill>
                <a:latin typeface="Arial" charset="0"/>
              </a:defRPr>
            </a:lvl7pPr>
            <a:lvl8pPr marL="3435172" indent="-229011" eaLnBrk="0" fontAlgn="base" hangingPunct="0">
              <a:spcBef>
                <a:spcPct val="0"/>
              </a:spcBef>
              <a:spcAft>
                <a:spcPct val="0"/>
              </a:spcAft>
              <a:defRPr>
                <a:solidFill>
                  <a:schemeClr val="tx1"/>
                </a:solidFill>
                <a:latin typeface="Arial" charset="0"/>
              </a:defRPr>
            </a:lvl8pPr>
            <a:lvl9pPr marL="3893195" indent="-229011" eaLnBrk="0" fontAlgn="base" hangingPunct="0">
              <a:spcBef>
                <a:spcPct val="0"/>
              </a:spcBef>
              <a:spcAft>
                <a:spcPct val="0"/>
              </a:spcAft>
              <a:defRPr>
                <a:solidFill>
                  <a:schemeClr val="tx1"/>
                </a:solidFill>
                <a:latin typeface="Arial" charset="0"/>
              </a:defRPr>
            </a:lvl9pPr>
          </a:lstStyle>
          <a:p>
            <a:pPr eaLnBrk="1" hangingPunct="1">
              <a:defRPr/>
            </a:pPr>
            <a:fld id="{ED666078-EA3D-4EB7-A314-38EB433C6A4A}" type="slidenum">
              <a:rPr lang="en-US" smtClean="0"/>
              <a:pPr eaLnBrk="1" hangingPunct="1">
                <a:defRPr/>
              </a:pPr>
              <a:t>11</a:t>
            </a:fld>
            <a:endParaRPr lang="en-US" smtClean="0"/>
          </a:p>
        </p:txBody>
      </p:sp>
    </p:spTree>
    <p:extLst>
      <p:ext uri="{BB962C8B-B14F-4D97-AF65-F5344CB8AC3E}">
        <p14:creationId xmlns:p14="http://schemas.microsoft.com/office/powerpoint/2010/main" val="3227580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7C0A2FBA-9A85-4DBA-8D82-29FE5DB06C09}" type="slidenum">
              <a:rPr lang="en-US" smtClean="0"/>
              <a:pPr>
                <a:defRPr/>
              </a:pPr>
              <a:t>12</a:t>
            </a:fld>
            <a:endParaRPr lang="en-US"/>
          </a:p>
        </p:txBody>
      </p:sp>
    </p:spTree>
    <p:extLst>
      <p:ext uri="{BB962C8B-B14F-4D97-AF65-F5344CB8AC3E}">
        <p14:creationId xmlns:p14="http://schemas.microsoft.com/office/powerpoint/2010/main" val="2223266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7C0A2FBA-9A85-4DBA-8D82-29FE5DB06C09}" type="slidenum">
              <a:rPr lang="en-US" smtClean="0"/>
              <a:pPr>
                <a:defRPr/>
              </a:pPr>
              <a:t>13</a:t>
            </a:fld>
            <a:endParaRPr lang="en-US"/>
          </a:p>
        </p:txBody>
      </p:sp>
    </p:spTree>
    <p:extLst>
      <p:ext uri="{BB962C8B-B14F-4D97-AF65-F5344CB8AC3E}">
        <p14:creationId xmlns:p14="http://schemas.microsoft.com/office/powerpoint/2010/main" val="2223266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
        <p:nvSpPr>
          <p:cNvPr id="4" name="Slide Number Placeholder 3"/>
          <p:cNvSpPr>
            <a:spLocks noGrp="1"/>
          </p:cNvSpPr>
          <p:nvPr>
            <p:ph type="sldNum" sz="quarter" idx="5"/>
          </p:nvPr>
        </p:nvSpPr>
        <p:spPr/>
        <p:txBody>
          <a:bodyPr/>
          <a:lstStyle/>
          <a:p>
            <a:pPr>
              <a:defRPr/>
            </a:pPr>
            <a:fld id="{A5CC3AF1-43F7-467C-BA93-6B056544E7B6}" type="slidenum">
              <a:rPr lang="en-US" smtClean="0">
                <a:solidFill>
                  <a:prstClr val="black"/>
                </a:solidFill>
              </a:rPr>
              <a:pPr>
                <a:defRPr/>
              </a:pPr>
              <a:t>14</a:t>
            </a:fld>
            <a:endParaRPr lang="en-US">
              <a:solidFill>
                <a:prstClr val="black"/>
              </a:solidFill>
            </a:endParaRPr>
          </a:p>
        </p:txBody>
      </p:sp>
    </p:spTree>
    <p:extLst>
      <p:ext uri="{BB962C8B-B14F-4D97-AF65-F5344CB8AC3E}">
        <p14:creationId xmlns:p14="http://schemas.microsoft.com/office/powerpoint/2010/main" val="2345831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
        <p:nvSpPr>
          <p:cNvPr id="4" name="Slide Number Placeholder 3"/>
          <p:cNvSpPr>
            <a:spLocks noGrp="1"/>
          </p:cNvSpPr>
          <p:nvPr>
            <p:ph type="sldNum" sz="quarter" idx="5"/>
          </p:nvPr>
        </p:nvSpPr>
        <p:spPr/>
        <p:txBody>
          <a:bodyPr/>
          <a:lstStyle/>
          <a:p>
            <a:pPr>
              <a:defRPr/>
            </a:pPr>
            <a:fld id="{111AED43-50D2-4F7D-BA6A-A51767706FE1}"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990832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sz="1200" b="1" i="0" u="sng" strike="noStrike" kern="1200" baseline="0" dirty="0" smtClean="0">
                <a:solidFill>
                  <a:schemeClr val="tx1"/>
                </a:solidFill>
                <a:latin typeface="Arial" charset="0"/>
                <a:ea typeface="ＭＳ Ｐゴシック" pitchFamily="4" charset="-128"/>
                <a:cs typeface="+mn-cs"/>
              </a:rPr>
              <a:t>Intro AEDI</a:t>
            </a:r>
          </a:p>
          <a:p>
            <a:r>
              <a:rPr lang="en-AU" sz="1200" b="0" i="0" u="none" strike="noStrike" kern="1200" baseline="0" dirty="0" smtClean="0">
                <a:solidFill>
                  <a:schemeClr val="tx1"/>
                </a:solidFill>
                <a:latin typeface="Arial" charset="0"/>
                <a:ea typeface="ＭＳ Ｐゴシック" pitchFamily="4" charset="-128"/>
                <a:cs typeface="+mn-cs"/>
              </a:rPr>
              <a:t>The AEDI is a population measure of children’s development as they enter school (Year 1). It is an adapted version of the Canadian Early Development Instrument (EDI), developed in response to communities increasing interest in knowing how their children were developing.</a:t>
            </a:r>
          </a:p>
          <a:p>
            <a:endParaRPr lang="en-AU" sz="1200" b="0" i="0" u="none" strike="noStrike" kern="1200" baseline="0" dirty="0" smtClean="0">
              <a:solidFill>
                <a:schemeClr val="tx1"/>
              </a:solidFill>
              <a:latin typeface="Arial" charset="0"/>
              <a:ea typeface="ＭＳ Ｐゴシック" pitchFamily="4" charset="-128"/>
              <a:cs typeface="+mn-cs"/>
            </a:endParaRPr>
          </a:p>
          <a:p>
            <a:r>
              <a:rPr lang="en-AU" sz="1200" b="1" i="0" u="sng" strike="noStrike" kern="1200" baseline="0" dirty="0" smtClean="0">
                <a:solidFill>
                  <a:schemeClr val="tx1"/>
                </a:solidFill>
                <a:latin typeface="Arial" charset="0"/>
                <a:ea typeface="ＭＳ Ｐゴシック" pitchFamily="4" charset="-128"/>
                <a:cs typeface="+mn-cs"/>
              </a:rPr>
              <a:t>Rankings</a:t>
            </a:r>
          </a:p>
          <a:p>
            <a:r>
              <a:rPr lang="en-AU" sz="1200" b="0" i="0" u="none" strike="noStrike" kern="1200" baseline="0" dirty="0" smtClean="0">
                <a:solidFill>
                  <a:schemeClr val="tx1"/>
                </a:solidFill>
                <a:latin typeface="Arial" charset="0"/>
                <a:ea typeface="ＭＳ Ｐゴシック" pitchFamily="4" charset="-128"/>
                <a:cs typeface="+mn-cs"/>
              </a:rPr>
              <a:t>Scores ranked in the lowest 10 per cent were classified as developmentally vulnerable. Scores ranked in between 10 per cent and 25 per cent were classified as developmentally at risk. Scores ranked in the highest 75 per cent were classified as developmentally on track. These national AEDI cut-offs will continue to be applied in future AEDI data collections providing a baseline to track children’s developmental outcomes across Australia over time.</a:t>
            </a:r>
          </a:p>
          <a:p>
            <a:endParaRPr lang="en-AU" dirty="0" smtClean="0"/>
          </a:p>
        </p:txBody>
      </p:sp>
      <p:sp>
        <p:nvSpPr>
          <p:cNvPr id="4" name="Slide Number Placeholder 3"/>
          <p:cNvSpPr>
            <a:spLocks noGrp="1"/>
          </p:cNvSpPr>
          <p:nvPr>
            <p:ph type="sldNum" sz="quarter" idx="5"/>
          </p:nvPr>
        </p:nvSpPr>
        <p:spPr/>
        <p:txBody>
          <a:bodyPr/>
          <a:lstStyle/>
          <a:p>
            <a:pPr>
              <a:defRPr/>
            </a:pPr>
            <a:fld id="{111AED43-50D2-4F7D-BA6A-A51767706FE1}" type="slidenum">
              <a:rPr lang="en-US" smtClean="0"/>
              <a:pPr>
                <a:defRPr/>
              </a:pPr>
              <a:t>3</a:t>
            </a:fld>
            <a:endParaRPr lang="en-US"/>
          </a:p>
        </p:txBody>
      </p:sp>
    </p:spTree>
    <p:extLst>
      <p:ext uri="{BB962C8B-B14F-4D97-AF65-F5344CB8AC3E}">
        <p14:creationId xmlns:p14="http://schemas.microsoft.com/office/powerpoint/2010/main" val="1372454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a:t>
            </a:r>
            <a:r>
              <a:rPr lang="en-AU" baseline="0" dirty="0" smtClean="0"/>
              <a:t> effectively means that sexual abuse substantiations only make up 1% of the total substantiations in 2012-13.  This is down from 10% in 2008-09.  The National 2011-12 percentage is 12%.  </a:t>
            </a:r>
          </a:p>
          <a:p>
            <a:endParaRPr lang="en-AU" baseline="0" dirty="0" smtClean="0"/>
          </a:p>
          <a:p>
            <a:r>
              <a:rPr lang="en-AU" baseline="0" dirty="0" smtClean="0"/>
              <a:t>The actual numbers for sexual abuse substantiations have declined by over 80% from 101 in 2008-09 to 18 in 2012-13.</a:t>
            </a:r>
            <a:endParaRPr lang="en-AU" dirty="0"/>
          </a:p>
        </p:txBody>
      </p:sp>
      <p:sp>
        <p:nvSpPr>
          <p:cNvPr id="4" name="Slide Number Placeholder 3"/>
          <p:cNvSpPr>
            <a:spLocks noGrp="1"/>
          </p:cNvSpPr>
          <p:nvPr>
            <p:ph type="sldNum" sz="quarter" idx="10"/>
          </p:nvPr>
        </p:nvSpPr>
        <p:spPr/>
        <p:txBody>
          <a:bodyPr/>
          <a:lstStyle/>
          <a:p>
            <a:pPr>
              <a:defRPr/>
            </a:pPr>
            <a:fld id="{7C0A2FBA-9A85-4DBA-8D82-29FE5DB06C09}" type="slidenum">
              <a:rPr lang="en-US" smtClean="0"/>
              <a:pPr>
                <a:defRPr/>
              </a:pPr>
              <a:t>4</a:t>
            </a:fld>
            <a:endParaRPr lang="en-US"/>
          </a:p>
        </p:txBody>
      </p:sp>
    </p:spTree>
    <p:extLst>
      <p:ext uri="{BB962C8B-B14F-4D97-AF65-F5344CB8AC3E}">
        <p14:creationId xmlns:p14="http://schemas.microsoft.com/office/powerpoint/2010/main" val="2288269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Aboriginal children make up about 43% of</a:t>
            </a:r>
            <a:r>
              <a:rPr lang="en-AU" baseline="0" dirty="0" smtClean="0"/>
              <a:t> the child population but represent 82% of the out of home care system.  Even though this is the case we still have the lowest Aboriginal in care rates in Australia by a fair margin (see next slide)</a:t>
            </a:r>
            <a:endParaRPr lang="en-AU" dirty="0"/>
          </a:p>
        </p:txBody>
      </p:sp>
      <p:sp>
        <p:nvSpPr>
          <p:cNvPr id="4" name="Slide Number Placeholder 3"/>
          <p:cNvSpPr>
            <a:spLocks noGrp="1"/>
          </p:cNvSpPr>
          <p:nvPr>
            <p:ph type="sldNum" sz="quarter" idx="10"/>
          </p:nvPr>
        </p:nvSpPr>
        <p:spPr/>
        <p:txBody>
          <a:bodyPr/>
          <a:lstStyle/>
          <a:p>
            <a:pPr>
              <a:defRPr/>
            </a:pPr>
            <a:fld id="{7C0A2FBA-9A85-4DBA-8D82-29FE5DB06C09}" type="slidenum">
              <a:rPr lang="en-US" smtClean="0"/>
              <a:pPr>
                <a:defRPr/>
              </a:pPr>
              <a:t>5</a:t>
            </a:fld>
            <a:endParaRPr lang="en-US"/>
          </a:p>
        </p:txBody>
      </p:sp>
    </p:spTree>
    <p:extLst>
      <p:ext uri="{BB962C8B-B14F-4D97-AF65-F5344CB8AC3E}">
        <p14:creationId xmlns:p14="http://schemas.microsoft.com/office/powerpoint/2010/main" val="63390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7C0A2FBA-9A85-4DBA-8D82-29FE5DB06C09}" type="slidenum">
              <a:rPr lang="en-US" smtClean="0"/>
              <a:pPr>
                <a:defRPr/>
              </a:pPr>
              <a:t>6</a:t>
            </a:fld>
            <a:endParaRPr lang="en-US"/>
          </a:p>
        </p:txBody>
      </p:sp>
    </p:spTree>
    <p:extLst>
      <p:ext uri="{BB962C8B-B14F-4D97-AF65-F5344CB8AC3E}">
        <p14:creationId xmlns:p14="http://schemas.microsoft.com/office/powerpoint/2010/main" val="616581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
        <p:nvSpPr>
          <p:cNvPr id="4" name="Slide Number Placeholder 3"/>
          <p:cNvSpPr>
            <a:spLocks noGrp="1"/>
          </p:cNvSpPr>
          <p:nvPr>
            <p:ph type="sldNum" sz="quarter" idx="5"/>
          </p:nvPr>
        </p:nvSpPr>
        <p:spPr/>
        <p:txBody>
          <a:bodyPr/>
          <a:lstStyle/>
          <a:p>
            <a:pPr>
              <a:defRPr/>
            </a:pPr>
            <a:fld id="{111AED43-50D2-4F7D-BA6A-A51767706FE1}" type="slidenum">
              <a:rPr lang="en-US" smtClean="0">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2311544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smtClean="0"/>
          </a:p>
        </p:txBody>
      </p:sp>
      <p:sp>
        <p:nvSpPr>
          <p:cNvPr id="119812" name="Slide Number Placeholder 3"/>
          <p:cNvSpPr>
            <a:spLocks noGrp="1"/>
          </p:cNvSpPr>
          <p:nvPr>
            <p:ph type="sldNum" sz="quarter" idx="5"/>
          </p:nvPr>
        </p:nvSpPr>
        <p:spPr>
          <a:extLst/>
        </p:spPr>
        <p:txBody>
          <a:bodyPr/>
          <a:lstStyle>
            <a:lvl1pPr eaLnBrk="0" hangingPunct="0">
              <a:defRPr>
                <a:solidFill>
                  <a:schemeClr val="tx1"/>
                </a:solidFill>
                <a:latin typeface="Arial" charset="0"/>
              </a:defRPr>
            </a:lvl1pPr>
            <a:lvl2pPr marL="744287" indent="-286264" eaLnBrk="0" hangingPunct="0">
              <a:defRPr>
                <a:solidFill>
                  <a:schemeClr val="tx1"/>
                </a:solidFill>
                <a:latin typeface="Arial" charset="0"/>
              </a:defRPr>
            </a:lvl2pPr>
            <a:lvl3pPr marL="1145057" indent="-229011" eaLnBrk="0" hangingPunct="0">
              <a:defRPr>
                <a:solidFill>
                  <a:schemeClr val="tx1"/>
                </a:solidFill>
                <a:latin typeface="Arial" charset="0"/>
              </a:defRPr>
            </a:lvl3pPr>
            <a:lvl4pPr marL="1603080" indent="-229011" eaLnBrk="0" hangingPunct="0">
              <a:defRPr>
                <a:solidFill>
                  <a:schemeClr val="tx1"/>
                </a:solidFill>
                <a:latin typeface="Arial" charset="0"/>
              </a:defRPr>
            </a:lvl4pPr>
            <a:lvl5pPr marL="2061103" indent="-229011" eaLnBrk="0" hangingPunct="0">
              <a:defRPr>
                <a:solidFill>
                  <a:schemeClr val="tx1"/>
                </a:solidFill>
                <a:latin typeface="Arial" charset="0"/>
              </a:defRPr>
            </a:lvl5pPr>
            <a:lvl6pPr marL="2519126" indent="-229011" eaLnBrk="0" fontAlgn="base" hangingPunct="0">
              <a:spcBef>
                <a:spcPct val="0"/>
              </a:spcBef>
              <a:spcAft>
                <a:spcPct val="0"/>
              </a:spcAft>
              <a:defRPr>
                <a:solidFill>
                  <a:schemeClr val="tx1"/>
                </a:solidFill>
                <a:latin typeface="Arial" charset="0"/>
              </a:defRPr>
            </a:lvl6pPr>
            <a:lvl7pPr marL="2977149" indent="-229011" eaLnBrk="0" fontAlgn="base" hangingPunct="0">
              <a:spcBef>
                <a:spcPct val="0"/>
              </a:spcBef>
              <a:spcAft>
                <a:spcPct val="0"/>
              </a:spcAft>
              <a:defRPr>
                <a:solidFill>
                  <a:schemeClr val="tx1"/>
                </a:solidFill>
                <a:latin typeface="Arial" charset="0"/>
              </a:defRPr>
            </a:lvl7pPr>
            <a:lvl8pPr marL="3435172" indent="-229011" eaLnBrk="0" fontAlgn="base" hangingPunct="0">
              <a:spcBef>
                <a:spcPct val="0"/>
              </a:spcBef>
              <a:spcAft>
                <a:spcPct val="0"/>
              </a:spcAft>
              <a:defRPr>
                <a:solidFill>
                  <a:schemeClr val="tx1"/>
                </a:solidFill>
                <a:latin typeface="Arial" charset="0"/>
              </a:defRPr>
            </a:lvl8pPr>
            <a:lvl9pPr marL="3893195" indent="-229011" eaLnBrk="0" fontAlgn="base" hangingPunct="0">
              <a:spcBef>
                <a:spcPct val="0"/>
              </a:spcBef>
              <a:spcAft>
                <a:spcPct val="0"/>
              </a:spcAft>
              <a:defRPr>
                <a:solidFill>
                  <a:schemeClr val="tx1"/>
                </a:solidFill>
                <a:latin typeface="Arial" charset="0"/>
              </a:defRPr>
            </a:lvl9pPr>
          </a:lstStyle>
          <a:p>
            <a:pPr eaLnBrk="1" hangingPunct="1">
              <a:defRPr/>
            </a:pPr>
            <a:fld id="{ED666078-EA3D-4EB7-A314-38EB433C6A4A}" type="slidenum">
              <a:rPr lang="en-US" smtClean="0"/>
              <a:pPr eaLnBrk="1" hangingPunct="1">
                <a:defRPr/>
              </a:pPr>
              <a:t>8</a:t>
            </a:fld>
            <a:endParaRPr lang="en-US" smtClean="0"/>
          </a:p>
        </p:txBody>
      </p:sp>
    </p:spTree>
    <p:extLst>
      <p:ext uri="{BB962C8B-B14F-4D97-AF65-F5344CB8AC3E}">
        <p14:creationId xmlns:p14="http://schemas.microsoft.com/office/powerpoint/2010/main" val="242209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dirty="0" smtClean="0"/>
              <a:t>Hospitalisation in the 5 public hospitals in the NT</a:t>
            </a:r>
          </a:p>
        </p:txBody>
      </p:sp>
      <p:sp>
        <p:nvSpPr>
          <p:cNvPr id="4" name="Slide Number Placeholder 3"/>
          <p:cNvSpPr>
            <a:spLocks noGrp="1"/>
          </p:cNvSpPr>
          <p:nvPr>
            <p:ph type="sldNum" sz="quarter" idx="5"/>
          </p:nvPr>
        </p:nvSpPr>
        <p:spPr/>
        <p:txBody>
          <a:bodyPr/>
          <a:lstStyle/>
          <a:p>
            <a:pPr>
              <a:defRPr/>
            </a:pPr>
            <a:fld id="{111AED43-50D2-4F7D-BA6A-A51767706FE1}" type="slidenum">
              <a:rPr lang="en-US" smtClean="0"/>
              <a:pPr>
                <a:defRPr/>
              </a:pPr>
              <a:t>9</a:t>
            </a:fld>
            <a:endParaRPr lang="en-US"/>
          </a:p>
        </p:txBody>
      </p:sp>
    </p:spTree>
    <p:extLst>
      <p:ext uri="{BB962C8B-B14F-4D97-AF65-F5344CB8AC3E}">
        <p14:creationId xmlns:p14="http://schemas.microsoft.com/office/powerpoint/2010/main" val="3887827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header logo"/>
          <p:cNvPicPr>
            <a:picLocks noChangeAspect="1" noChangeArrowheads="1"/>
          </p:cNvPicPr>
          <p:nvPr/>
        </p:nvPicPr>
        <p:blipFill>
          <a:blip r:embed="rId2" cstate="print"/>
          <a:srcRect/>
          <a:stretch>
            <a:fillRect/>
          </a:stretch>
        </p:blipFill>
        <p:spPr bwMode="auto">
          <a:xfrm>
            <a:off x="817563" y="381000"/>
            <a:ext cx="1773237" cy="998538"/>
          </a:xfrm>
          <a:prstGeom prst="rect">
            <a:avLst/>
          </a:prstGeom>
          <a:noFill/>
          <a:ln w="9525">
            <a:noFill/>
            <a:miter lim="800000"/>
            <a:headEnd/>
            <a:tailEnd/>
          </a:ln>
        </p:spPr>
      </p:pic>
      <p:pic>
        <p:nvPicPr>
          <p:cNvPr id="5" name="Picture 9" descr="element"/>
          <p:cNvPicPr>
            <a:picLocks noChangeAspect="1" noChangeArrowheads="1"/>
          </p:cNvPicPr>
          <p:nvPr/>
        </p:nvPicPr>
        <p:blipFill>
          <a:blip r:embed="rId3" cstate="print"/>
          <a:srcRect/>
          <a:stretch>
            <a:fillRect/>
          </a:stretch>
        </p:blipFill>
        <p:spPr bwMode="auto">
          <a:xfrm>
            <a:off x="971550" y="5949950"/>
            <a:ext cx="2305050" cy="307975"/>
          </a:xfrm>
          <a:prstGeom prst="rect">
            <a:avLst/>
          </a:prstGeom>
          <a:noFill/>
          <a:ln w="9525">
            <a:noFill/>
            <a:miter lim="800000"/>
            <a:headEnd/>
            <a:tailEnd/>
          </a:ln>
        </p:spPr>
      </p:pic>
      <p:sp>
        <p:nvSpPr>
          <p:cNvPr id="6" name="Text Box 10"/>
          <p:cNvSpPr txBox="1">
            <a:spLocks noChangeArrowheads="1"/>
          </p:cNvSpPr>
          <p:nvPr/>
        </p:nvSpPr>
        <p:spPr bwMode="auto">
          <a:xfrm>
            <a:off x="663575" y="6308725"/>
            <a:ext cx="6872288" cy="228600"/>
          </a:xfrm>
          <a:prstGeom prst="rect">
            <a:avLst/>
          </a:prstGeom>
          <a:noFill/>
          <a:ln w="9525">
            <a:noFill/>
            <a:miter lim="800000"/>
            <a:headEnd/>
            <a:tailEnd/>
          </a:ln>
          <a:effectLst/>
        </p:spPr>
        <p:txBody>
          <a:bodyPr>
            <a:spAutoFit/>
          </a:bodyPr>
          <a:lstStyle/>
          <a:p>
            <a:pPr>
              <a:defRPr/>
            </a:pPr>
            <a:r>
              <a:rPr lang="en-AU" sz="900"/>
              <a:t>Tel 08 89996076 Fax 08 89996072 childrenscommissioner@nt.gov.au PO Box 40598 CASUARINA NT 0811 ABN 84 085 734 992</a:t>
            </a:r>
          </a:p>
        </p:txBody>
      </p:sp>
      <p:pic>
        <p:nvPicPr>
          <p:cNvPr id="7" name="Picture 11" descr="NT CRESTlineart"/>
          <p:cNvPicPr>
            <a:picLocks noChangeAspect="1" noChangeArrowheads="1"/>
          </p:cNvPicPr>
          <p:nvPr/>
        </p:nvPicPr>
        <p:blipFill>
          <a:blip r:embed="rId4" cstate="print"/>
          <a:srcRect/>
          <a:stretch>
            <a:fillRect/>
          </a:stretch>
        </p:blipFill>
        <p:spPr bwMode="auto">
          <a:xfrm>
            <a:off x="7956550" y="6237288"/>
            <a:ext cx="431800" cy="339725"/>
          </a:xfrm>
          <a:prstGeom prst="rect">
            <a:avLst/>
          </a:prstGeom>
          <a:noFill/>
          <a:ln w="9525">
            <a:noFill/>
            <a:miter lim="800000"/>
            <a:headEnd/>
            <a:tailEnd/>
          </a:ln>
        </p:spPr>
      </p:pic>
      <p:sp>
        <p:nvSpPr>
          <p:cNvPr id="1741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1741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902E4CF3-4392-46D2-B0CB-805037F25FA1}" type="slidenum">
              <a:rPr lang="en-US"/>
              <a:pPr>
                <a:defRPr/>
              </a:pPr>
              <a:t>‹#›</a:t>
            </a:fld>
            <a:endParaRPr lang="en-US"/>
          </a:p>
        </p:txBody>
      </p:sp>
    </p:spTree>
  </p:cSld>
  <p:clrMapOvr>
    <a:masterClrMapping/>
  </p:clrMapOvr>
  <p:transition>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13028A0-ED67-42D3-9319-2135DEA236C2}" type="slidenum">
              <a:rPr lang="en-US"/>
              <a:pPr>
                <a:defRPr/>
              </a:pPr>
              <a:t>‹#›</a:t>
            </a:fld>
            <a:endParaRPr lang="en-US"/>
          </a:p>
        </p:txBody>
      </p:sp>
    </p:spTree>
  </p:cSld>
  <p:clrMapOvr>
    <a:masterClrMapping/>
  </p:clrMapOvr>
  <p:transition>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196975"/>
            <a:ext cx="1943100" cy="45942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4213" y="1196975"/>
            <a:ext cx="5678487" cy="4594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930EAEE-D277-41FE-9F60-7A29ACDF3948}" type="slidenum">
              <a:rPr lang="en-US"/>
              <a:pPr>
                <a:defRPr/>
              </a:pPr>
              <a:t>‹#›</a:t>
            </a:fld>
            <a:endParaRPr lang="en-US"/>
          </a:p>
        </p:txBody>
      </p:sp>
    </p:spTree>
  </p:cSld>
  <p:clrMapOvr>
    <a:masterClrMapping/>
  </p:clrMapOvr>
  <p:transition>
    <p:push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4213" y="1196975"/>
            <a:ext cx="7704137" cy="1071563"/>
          </a:xfrm>
        </p:spPr>
        <p:txBody>
          <a:bodyPr/>
          <a:lstStyle/>
          <a:p>
            <a:r>
              <a:rPr lang="en-US" smtClean="0"/>
              <a:t>Click to edit Master title style</a:t>
            </a:r>
            <a:endParaRPr lang="en-AU"/>
          </a:p>
        </p:txBody>
      </p:sp>
      <p:sp>
        <p:nvSpPr>
          <p:cNvPr id="3" name="Chart Placeholder 2"/>
          <p:cNvSpPr>
            <a:spLocks noGrp="1"/>
          </p:cNvSpPr>
          <p:nvPr>
            <p:ph type="chart" idx="1"/>
          </p:nvPr>
        </p:nvSpPr>
        <p:spPr>
          <a:xfrm>
            <a:off x="685800" y="2349500"/>
            <a:ext cx="7772400" cy="3441700"/>
          </a:xfrm>
        </p:spPr>
        <p:txBody>
          <a:bodyPr/>
          <a:lstStyle/>
          <a:p>
            <a:pPr lvl="0"/>
            <a:endParaRPr lang="en-AU" noProof="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FCFF9311-90E3-4F37-9C4A-C6FBC78A9115}" type="slidenum">
              <a:rPr lang="en-US"/>
              <a:pPr>
                <a:defRPr/>
              </a:pPr>
              <a:t>‹#›</a:t>
            </a:fld>
            <a:endParaRPr lang="en-US"/>
          </a:p>
        </p:txBody>
      </p:sp>
    </p:spTree>
  </p:cSld>
  <p:clrMapOvr>
    <a:masterClrMapping/>
  </p:clrMapOvr>
  <p:transition>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CEA0FA3-505B-44ED-AF0E-13D6354CAD2A}" type="slidenum">
              <a:rPr lang="en-US"/>
              <a:pPr>
                <a:defRPr/>
              </a:pPr>
              <a:t>‹#›</a:t>
            </a:fld>
            <a:endParaRPr lang="en-US"/>
          </a:p>
        </p:txBody>
      </p:sp>
    </p:spTree>
  </p:cSld>
  <p:clrMapOvr>
    <a:masterClrMapping/>
  </p:clrMapOvr>
  <p:transition>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2E19DDC-9DBE-48E1-B37C-BA1566F22FB4}" type="slidenum">
              <a:rPr lang="en-US"/>
              <a:pPr>
                <a:defRPr/>
              </a:pPr>
              <a:t>‹#›</a:t>
            </a:fld>
            <a:endParaRPr lang="en-US"/>
          </a:p>
        </p:txBody>
      </p:sp>
    </p:spTree>
  </p:cSld>
  <p:clrMapOvr>
    <a:masterClrMapping/>
  </p:clrMapOvr>
  <p:transition>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2349500"/>
            <a:ext cx="3810000" cy="344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2349500"/>
            <a:ext cx="3810000" cy="3441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2397CC94-7F8F-4B60-8AC6-69CED710A70B}" type="slidenum">
              <a:rPr lang="en-US"/>
              <a:pPr>
                <a:defRPr/>
              </a:pPr>
              <a:t>‹#›</a:t>
            </a:fld>
            <a:endParaRPr lang="en-US"/>
          </a:p>
        </p:txBody>
      </p:sp>
    </p:spTree>
  </p:cSld>
  <p:clrMapOvr>
    <a:masterClrMapping/>
  </p:clrMapOvr>
  <p:transition>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0DABDAFF-166D-4E2D-B1BD-EEDAE5B18CE6}" type="slidenum">
              <a:rPr lang="en-US"/>
              <a:pPr>
                <a:defRPr/>
              </a:pPr>
              <a:t>‹#›</a:t>
            </a:fld>
            <a:endParaRPr lang="en-US"/>
          </a:p>
        </p:txBody>
      </p:sp>
    </p:spTree>
  </p:cSld>
  <p:clrMapOvr>
    <a:masterClrMapping/>
  </p:clrMapOvr>
  <p:transition>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777FAF9-B2C5-47AD-A97B-89FA2BEDCF11}" type="slidenum">
              <a:rPr lang="en-US"/>
              <a:pPr>
                <a:defRPr/>
              </a:pPr>
              <a:t>‹#›</a:t>
            </a:fld>
            <a:endParaRPr lang="en-US"/>
          </a:p>
        </p:txBody>
      </p:sp>
    </p:spTree>
  </p:cSld>
  <p:clrMapOvr>
    <a:masterClrMapping/>
  </p:clrMapOvr>
  <p:transition>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B88A2441-F7E5-46AC-94F7-A85E6232E976}" type="slidenum">
              <a:rPr lang="en-US"/>
              <a:pPr>
                <a:defRPr/>
              </a:pPr>
              <a:t>‹#›</a:t>
            </a:fld>
            <a:endParaRPr lang="en-US"/>
          </a:p>
        </p:txBody>
      </p:sp>
    </p:spTree>
  </p:cSld>
  <p:clrMapOvr>
    <a:masterClrMapping/>
  </p:clrMapOvr>
  <p:transition>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8660BD53-071B-4FCE-8EDD-ADD132A1179E}" type="slidenum">
              <a:rPr lang="en-US"/>
              <a:pPr>
                <a:defRPr/>
              </a:pPr>
              <a:t>‹#›</a:t>
            </a:fld>
            <a:endParaRPr lang="en-US"/>
          </a:p>
        </p:txBody>
      </p:sp>
    </p:spTree>
  </p:cSld>
  <p:clrMapOvr>
    <a:masterClrMapping/>
  </p:clrMapOvr>
  <p:transition>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23AAFAA3-4CCA-4373-800E-22ED7DE1C77A}" type="slidenum">
              <a:rPr lang="en-US"/>
              <a:pPr>
                <a:defRPr/>
              </a:pPr>
              <a:t>‹#›</a:t>
            </a:fld>
            <a:endParaRPr lang="en-US"/>
          </a:p>
        </p:txBody>
      </p:sp>
    </p:spTree>
  </p:cSld>
  <p:clrMapOvr>
    <a:masterClrMapping/>
  </p:clrMapOvr>
  <p:transition>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4213" y="1196975"/>
            <a:ext cx="7704137" cy="1071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349500"/>
            <a:ext cx="7772400" cy="3441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p>
        </p:txBody>
      </p:sp>
      <p:sp>
        <p:nvSpPr>
          <p:cNvPr id="1639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37E64185-8FA9-4F66-8025-35ABF1F89EFB}" type="slidenum">
              <a:rPr lang="en-US"/>
              <a:pPr>
                <a:defRPr/>
              </a:pPr>
              <a:t>‹#›</a:t>
            </a:fld>
            <a:endParaRPr lang="en-US"/>
          </a:p>
        </p:txBody>
      </p:sp>
      <p:pic>
        <p:nvPicPr>
          <p:cNvPr id="1030" name="Picture 7" descr="header logo"/>
          <p:cNvPicPr>
            <a:picLocks noChangeAspect="1" noChangeArrowheads="1"/>
          </p:cNvPicPr>
          <p:nvPr/>
        </p:nvPicPr>
        <p:blipFill>
          <a:blip r:embed="rId14" cstate="print"/>
          <a:srcRect/>
          <a:stretch>
            <a:fillRect/>
          </a:stretch>
        </p:blipFill>
        <p:spPr bwMode="auto">
          <a:xfrm>
            <a:off x="6684963" y="152400"/>
            <a:ext cx="1773237" cy="998538"/>
          </a:xfrm>
          <a:prstGeom prst="rect">
            <a:avLst/>
          </a:prstGeom>
          <a:noFill/>
          <a:ln w="9525">
            <a:noFill/>
            <a:miter lim="800000"/>
            <a:headEnd/>
            <a:tailEnd/>
          </a:ln>
        </p:spPr>
      </p:pic>
      <p:pic>
        <p:nvPicPr>
          <p:cNvPr id="1031" name="Picture 9" descr="element"/>
          <p:cNvPicPr>
            <a:picLocks noChangeAspect="1" noChangeArrowheads="1"/>
          </p:cNvPicPr>
          <p:nvPr/>
        </p:nvPicPr>
        <p:blipFill>
          <a:blip r:embed="rId15" cstate="print"/>
          <a:srcRect/>
          <a:stretch>
            <a:fillRect/>
          </a:stretch>
        </p:blipFill>
        <p:spPr bwMode="auto">
          <a:xfrm>
            <a:off x="468313" y="6308725"/>
            <a:ext cx="2305050" cy="307975"/>
          </a:xfrm>
          <a:prstGeom prst="rect">
            <a:avLst/>
          </a:prstGeom>
          <a:noFill/>
          <a:ln w="9525">
            <a:noFill/>
            <a:miter lim="800000"/>
            <a:headEnd/>
            <a:tailEnd/>
          </a:ln>
        </p:spPr>
      </p:pic>
      <p:sp>
        <p:nvSpPr>
          <p:cNvPr id="16396" name="Rectangle 12"/>
          <p:cNvSpPr>
            <a:spLocks noChangeArrowheads="1"/>
          </p:cNvSpPr>
          <p:nvPr/>
        </p:nvSpPr>
        <p:spPr bwMode="auto">
          <a:xfrm>
            <a:off x="0" y="1371600"/>
            <a:ext cx="9144000" cy="4865688"/>
          </a:xfrm>
          <a:prstGeom prst="rect">
            <a:avLst/>
          </a:prstGeom>
          <a:solidFill>
            <a:srgbClr val="FFD890">
              <a:alpha val="62000"/>
            </a:srgbClr>
          </a:solidFill>
          <a:ln w="9525">
            <a:noFill/>
            <a:miter lim="800000"/>
            <a:headEnd/>
            <a:tailEnd/>
          </a:ln>
        </p:spPr>
        <p:txBody>
          <a:bodyPr wrap="none" anchor="ctr"/>
          <a:lstStyle/>
          <a:p>
            <a:pPr>
              <a:defRPr/>
            </a:pPr>
            <a:endParaRPr lang="en-AU"/>
          </a:p>
        </p:txBody>
      </p:sp>
    </p:spTree>
  </p:cSld>
  <p:clrMap bg1="lt1" tx1="dk1" bg2="lt2" tx2="dk2" accent1="accent1" accent2="accent2" accent3="accent3" accent4="accent4" accent5="accent5" accent6="accent6" hlink="hlink" folHlink="folHlink"/>
  <p:sldLayoutIdLst>
    <p:sldLayoutId id="2147483699"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p:push dir="r"/>
  </p:transition>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Osaka" pitchFamily="4" charset="-128"/>
        </a:defRPr>
      </a:lvl2pPr>
      <a:lvl3pPr algn="l" rtl="0" eaLnBrk="0" fontAlgn="base" hangingPunct="0">
        <a:spcBef>
          <a:spcPct val="0"/>
        </a:spcBef>
        <a:spcAft>
          <a:spcPct val="0"/>
        </a:spcAft>
        <a:defRPr sz="3200">
          <a:solidFill>
            <a:schemeClr val="tx2"/>
          </a:solidFill>
          <a:latin typeface="Arial" charset="0"/>
          <a:ea typeface="Osaka" pitchFamily="4" charset="-128"/>
        </a:defRPr>
      </a:lvl3pPr>
      <a:lvl4pPr algn="l" rtl="0" eaLnBrk="0" fontAlgn="base" hangingPunct="0">
        <a:spcBef>
          <a:spcPct val="0"/>
        </a:spcBef>
        <a:spcAft>
          <a:spcPct val="0"/>
        </a:spcAft>
        <a:defRPr sz="3200">
          <a:solidFill>
            <a:schemeClr val="tx2"/>
          </a:solidFill>
          <a:latin typeface="Arial" charset="0"/>
          <a:ea typeface="Osaka" pitchFamily="4" charset="-128"/>
        </a:defRPr>
      </a:lvl4pPr>
      <a:lvl5pPr algn="l" rtl="0" eaLnBrk="0" fontAlgn="base" hangingPunct="0">
        <a:spcBef>
          <a:spcPct val="0"/>
        </a:spcBef>
        <a:spcAft>
          <a:spcPct val="0"/>
        </a:spcAft>
        <a:defRPr sz="3200">
          <a:solidFill>
            <a:schemeClr val="tx2"/>
          </a:solidFill>
          <a:latin typeface="Arial" charset="0"/>
          <a:ea typeface="Osaka" pitchFamily="4" charset="-128"/>
        </a:defRPr>
      </a:lvl5pPr>
      <a:lvl6pPr marL="457200" algn="l" rtl="0" fontAlgn="base">
        <a:spcBef>
          <a:spcPct val="0"/>
        </a:spcBef>
        <a:spcAft>
          <a:spcPct val="0"/>
        </a:spcAft>
        <a:defRPr sz="3200">
          <a:solidFill>
            <a:schemeClr val="tx2"/>
          </a:solidFill>
          <a:latin typeface="Arial" charset="0"/>
          <a:ea typeface="Osaka" pitchFamily="4" charset="-128"/>
        </a:defRPr>
      </a:lvl6pPr>
      <a:lvl7pPr marL="914400" algn="l" rtl="0" fontAlgn="base">
        <a:spcBef>
          <a:spcPct val="0"/>
        </a:spcBef>
        <a:spcAft>
          <a:spcPct val="0"/>
        </a:spcAft>
        <a:defRPr sz="3200">
          <a:solidFill>
            <a:schemeClr val="tx2"/>
          </a:solidFill>
          <a:latin typeface="Arial" charset="0"/>
          <a:ea typeface="Osaka" pitchFamily="4" charset="-128"/>
        </a:defRPr>
      </a:lvl7pPr>
      <a:lvl8pPr marL="1371600" algn="l" rtl="0" fontAlgn="base">
        <a:spcBef>
          <a:spcPct val="0"/>
        </a:spcBef>
        <a:spcAft>
          <a:spcPct val="0"/>
        </a:spcAft>
        <a:defRPr sz="3200">
          <a:solidFill>
            <a:schemeClr val="tx2"/>
          </a:solidFill>
          <a:latin typeface="Arial" charset="0"/>
          <a:ea typeface="Osaka" pitchFamily="4" charset="-128"/>
        </a:defRPr>
      </a:lvl8pPr>
      <a:lvl9pPr marL="1828800" algn="l" rtl="0" fontAlgn="base">
        <a:spcBef>
          <a:spcPct val="0"/>
        </a:spcBef>
        <a:spcAft>
          <a:spcPct val="0"/>
        </a:spcAft>
        <a:defRPr sz="3200">
          <a:solidFill>
            <a:schemeClr val="tx2"/>
          </a:solidFill>
          <a:latin typeface="Arial" charset="0"/>
          <a:ea typeface="Osaka" pitchFamily="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DB2FA94-BB9E-4F72-AF6E-3D7D031BCE6F}" type="slidenum">
              <a:rPr lang="en-US" smtClean="0">
                <a:solidFill>
                  <a:srgbClr val="000000"/>
                </a:solidFill>
              </a:rPr>
              <a:pPr>
                <a:defRPr/>
              </a:pPr>
              <a:t>1</a:t>
            </a:fld>
            <a:endParaRPr lang="en-US">
              <a:solidFill>
                <a:srgbClr val="000000"/>
              </a:solidFill>
            </a:endParaRPr>
          </a:p>
        </p:txBody>
      </p:sp>
      <p:sp>
        <p:nvSpPr>
          <p:cNvPr id="3" name="TextBox 2"/>
          <p:cNvSpPr txBox="1"/>
          <p:nvPr/>
        </p:nvSpPr>
        <p:spPr>
          <a:xfrm>
            <a:off x="755576" y="1556792"/>
            <a:ext cx="7776864" cy="4924425"/>
          </a:xfrm>
          <a:prstGeom prst="rect">
            <a:avLst/>
          </a:prstGeom>
          <a:noFill/>
        </p:spPr>
        <p:txBody>
          <a:bodyPr wrap="square" rtlCol="0">
            <a:spAutoFit/>
          </a:bodyPr>
          <a:lstStyle/>
          <a:p>
            <a:pPr marL="0" indent="0" algn="ctr" eaLnBrk="1" hangingPunct="1">
              <a:buNone/>
            </a:pPr>
            <a:r>
              <a:rPr lang="en-AU" sz="3600" b="1" dirty="0"/>
              <a:t>The Impact of Alcohol Misuse: </a:t>
            </a:r>
          </a:p>
          <a:p>
            <a:pPr marL="0" indent="0" algn="ctr" eaLnBrk="1" hangingPunct="1">
              <a:buNone/>
            </a:pPr>
            <a:r>
              <a:rPr lang="en-AU" sz="3600" b="1" dirty="0"/>
              <a:t>a Northern Territory </a:t>
            </a:r>
            <a:r>
              <a:rPr lang="en-AU" sz="3600" b="1" dirty="0" smtClean="0"/>
              <a:t>Perspective</a:t>
            </a:r>
            <a:endParaRPr lang="en-AU" sz="3600" b="1" dirty="0"/>
          </a:p>
          <a:p>
            <a:pPr marL="0" indent="0" algn="ctr" eaLnBrk="1" hangingPunct="1">
              <a:buNone/>
            </a:pPr>
            <a:endParaRPr lang="en-AU" sz="2000" b="1" dirty="0" smtClean="0"/>
          </a:p>
          <a:p>
            <a:pPr marL="0" indent="0" algn="ctr" eaLnBrk="1" hangingPunct="1">
              <a:buNone/>
            </a:pPr>
            <a:endParaRPr lang="en-AU" sz="2000" b="1" dirty="0" smtClean="0"/>
          </a:p>
          <a:p>
            <a:pPr marL="0" indent="0" algn="ctr" eaLnBrk="1" hangingPunct="1">
              <a:buNone/>
            </a:pPr>
            <a:endParaRPr lang="en-AU" sz="2000" b="1" dirty="0"/>
          </a:p>
          <a:p>
            <a:pPr marL="0" indent="0" algn="ctr" eaLnBrk="1" hangingPunct="1">
              <a:buNone/>
            </a:pPr>
            <a:r>
              <a:rPr lang="en-AU" sz="2800" b="1" dirty="0"/>
              <a:t>AMA National Alcohol Summit </a:t>
            </a:r>
          </a:p>
          <a:p>
            <a:pPr marL="0" indent="0" algn="ctr" eaLnBrk="1" hangingPunct="1">
              <a:buNone/>
            </a:pPr>
            <a:r>
              <a:rPr lang="en-AU" sz="2800" b="1" dirty="0"/>
              <a:t>Canberra, 28-29 October 2014</a:t>
            </a:r>
            <a:endParaRPr lang="en-AU" sz="2800" dirty="0"/>
          </a:p>
          <a:p>
            <a:pPr marL="0" indent="0" algn="ctr" eaLnBrk="1" hangingPunct="1">
              <a:buNone/>
            </a:pPr>
            <a:endParaRPr lang="en-AU" sz="1800" dirty="0"/>
          </a:p>
          <a:p>
            <a:pPr marL="0" indent="0" algn="ctr" eaLnBrk="1" hangingPunct="1">
              <a:buNone/>
            </a:pPr>
            <a:endParaRPr lang="en-AU" sz="1800" b="1" dirty="0" smtClean="0"/>
          </a:p>
          <a:p>
            <a:pPr marL="0" indent="0" algn="ctr" eaLnBrk="1" hangingPunct="1">
              <a:buNone/>
            </a:pPr>
            <a:endParaRPr lang="en-AU" sz="1800" b="1" dirty="0"/>
          </a:p>
          <a:p>
            <a:pPr marL="0" indent="0" algn="ctr" eaLnBrk="1" hangingPunct="1">
              <a:buNone/>
            </a:pPr>
            <a:r>
              <a:rPr lang="en-AU" b="1" dirty="0" smtClean="0"/>
              <a:t>Howard Bath</a:t>
            </a:r>
          </a:p>
          <a:p>
            <a:pPr marL="0" indent="0" algn="ctr" eaLnBrk="1" hangingPunct="1">
              <a:buNone/>
            </a:pPr>
            <a:r>
              <a:rPr lang="en-AU" b="1" dirty="0" smtClean="0"/>
              <a:t>Northern Territory Children’s Commissioner</a:t>
            </a:r>
            <a:endParaRPr lang="en-AU" b="1" dirty="0"/>
          </a:p>
          <a:p>
            <a:endParaRPr lang="en-GB" dirty="0"/>
          </a:p>
        </p:txBody>
      </p:sp>
    </p:spTree>
    <p:extLst>
      <p:ext uri="{BB962C8B-B14F-4D97-AF65-F5344CB8AC3E}">
        <p14:creationId xmlns:p14="http://schemas.microsoft.com/office/powerpoint/2010/main" val="2546726159"/>
      </p:ext>
    </p:extLst>
  </p:cSld>
  <p:clrMapOvr>
    <a:masterClrMapping/>
  </p:clrMapOvr>
  <p:transition>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0637"/>
            <a:ext cx="6804248" cy="923330"/>
          </a:xfrm>
          <a:prstGeom prst="rect">
            <a:avLst/>
          </a:prstGeom>
        </p:spPr>
        <p:txBody>
          <a:bodyPr wrap="square">
            <a:spAutoFit/>
          </a:bodyPr>
          <a:lstStyle/>
          <a:p>
            <a:pPr>
              <a:defRPr/>
            </a:pPr>
            <a:r>
              <a:rPr lang="en-AU" sz="2700" b="1" kern="0" dirty="0" smtClean="0">
                <a:solidFill>
                  <a:srgbClr val="7F2C04"/>
                </a:solidFill>
                <a:latin typeface="Arial"/>
              </a:rPr>
              <a:t>Hospitalisation rates of NT Indigenous women due to assault, 2008-9 - 2011-12 </a:t>
            </a:r>
            <a:endParaRPr lang="en-AU" sz="2700" b="1" kern="0" dirty="0">
              <a:solidFill>
                <a:srgbClr val="7F2C04"/>
              </a:solidFill>
              <a:latin typeface="Arial"/>
            </a:endParaRPr>
          </a:p>
        </p:txBody>
      </p:sp>
      <p:sp>
        <p:nvSpPr>
          <p:cNvPr id="4" name="Slide Number Placeholder 3"/>
          <p:cNvSpPr>
            <a:spLocks noGrp="1"/>
          </p:cNvSpPr>
          <p:nvPr>
            <p:ph type="sldNum" sz="quarter" idx="11"/>
          </p:nvPr>
        </p:nvSpPr>
        <p:spPr/>
        <p:txBody>
          <a:bodyPr/>
          <a:lstStyle/>
          <a:p>
            <a:pPr>
              <a:defRPr/>
            </a:pPr>
            <a:fld id="{ADB2FA94-BB9E-4F72-AF6E-3D7D031BCE6F}" type="slidenum">
              <a:rPr lang="en-US" smtClean="0"/>
              <a:pPr>
                <a:defRPr/>
              </a:pPr>
              <a:t>10</a:t>
            </a:fld>
            <a:endParaRPr lang="en-US"/>
          </a:p>
        </p:txBody>
      </p:sp>
      <p:graphicFrame>
        <p:nvGraphicFramePr>
          <p:cNvPr id="6" name="Chart 5"/>
          <p:cNvGraphicFramePr/>
          <p:nvPr>
            <p:extLst>
              <p:ext uri="{D42A27DB-BD31-4B8C-83A1-F6EECF244321}">
                <p14:modId xmlns:p14="http://schemas.microsoft.com/office/powerpoint/2010/main" val="102892747"/>
              </p:ext>
            </p:extLst>
          </p:nvPr>
        </p:nvGraphicFramePr>
        <p:xfrm>
          <a:off x="1149906" y="1628800"/>
          <a:ext cx="6826195" cy="43216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58676811"/>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496" y="228600"/>
            <a:ext cx="6732240" cy="1143000"/>
          </a:xfrm>
        </p:spPr>
        <p:txBody>
          <a:bodyPr/>
          <a:lstStyle/>
          <a:p>
            <a:pPr algn="ctr" eaLnBrk="1" fontAlgn="auto" hangingPunct="1">
              <a:spcAft>
                <a:spcPts val="0"/>
              </a:spcAft>
              <a:defRPr/>
            </a:pPr>
            <a:r>
              <a:rPr lang="en-AU" b="1" dirty="0" smtClean="0">
                <a:solidFill>
                  <a:srgbClr val="953735"/>
                </a:solidFill>
              </a:rPr>
              <a:t>Violence in the Northern Territory</a:t>
            </a:r>
          </a:p>
        </p:txBody>
      </p:sp>
      <p:sp>
        <p:nvSpPr>
          <p:cNvPr id="51203" name="Rectangle 3"/>
          <p:cNvSpPr>
            <a:spLocks noGrp="1" noChangeArrowheads="1"/>
          </p:cNvSpPr>
          <p:nvPr>
            <p:ph idx="1"/>
          </p:nvPr>
        </p:nvSpPr>
        <p:spPr>
          <a:xfrm>
            <a:off x="228600" y="1412776"/>
            <a:ext cx="8686800" cy="6553200"/>
          </a:xfrm>
        </p:spPr>
        <p:txBody>
          <a:bodyPr>
            <a:normAutofit fontScale="85000" lnSpcReduction="20000"/>
          </a:bodyPr>
          <a:lstStyle/>
          <a:p>
            <a:pPr eaLnBrk="1" fontAlgn="auto" hangingPunct="1">
              <a:spcAft>
                <a:spcPts val="0"/>
              </a:spcAft>
              <a:defRPr/>
            </a:pPr>
            <a:r>
              <a:rPr lang="en-AU" sz="4000" dirty="0" smtClean="0"/>
              <a:t>Aboriginal women in the NT make up only 0.3% of all Australian women, but </a:t>
            </a:r>
            <a:r>
              <a:rPr lang="en-AU" sz="4000" b="1" dirty="0" smtClean="0"/>
              <a:t>they account for 16% of the hospitalisations for assault.</a:t>
            </a:r>
          </a:p>
          <a:p>
            <a:pPr marL="0" indent="0" eaLnBrk="1" fontAlgn="auto" hangingPunct="1">
              <a:spcAft>
                <a:spcPts val="0"/>
              </a:spcAft>
              <a:buNone/>
              <a:defRPr/>
            </a:pPr>
            <a:r>
              <a:rPr lang="en-AU" sz="4000" b="1" dirty="0" smtClean="0"/>
              <a:t> </a:t>
            </a:r>
            <a:r>
              <a:rPr lang="en-AU" sz="4000" dirty="0" smtClean="0"/>
              <a:t>		</a:t>
            </a:r>
            <a:endParaRPr lang="en-AU" sz="2900" dirty="0" smtClean="0"/>
          </a:p>
          <a:p>
            <a:pPr eaLnBrk="1" fontAlgn="auto" hangingPunct="1">
              <a:spcAft>
                <a:spcPts val="0"/>
              </a:spcAft>
              <a:defRPr/>
            </a:pPr>
            <a:r>
              <a:rPr lang="en-AU" sz="4000" dirty="0" smtClean="0"/>
              <a:t>In 2011-12, 34 non-Indigenous women had assault related admissions to hospital in the NT. In the same period 1,059 Aboriginal women were admitted.</a:t>
            </a:r>
          </a:p>
          <a:p>
            <a:pPr marL="457200" lvl="1" indent="0" eaLnBrk="1" fontAlgn="auto" hangingPunct="1">
              <a:spcAft>
                <a:spcPts val="0"/>
              </a:spcAft>
              <a:buNone/>
              <a:defRPr/>
            </a:pPr>
            <a:r>
              <a:rPr lang="en-AU" sz="2500" dirty="0" smtClean="0"/>
              <a:t>		</a:t>
            </a:r>
          </a:p>
          <a:p>
            <a:pPr marL="0" marR="0" lvl="0" indent="0" algn="r" defTabSz="914400" eaLnBrk="1" fontAlgn="auto" latinLnBrk="0" hangingPunct="1">
              <a:lnSpc>
                <a:spcPct val="100000"/>
              </a:lnSpc>
              <a:spcBef>
                <a:spcPts val="0"/>
              </a:spcBef>
              <a:spcAft>
                <a:spcPts val="0"/>
              </a:spcAft>
              <a:buClrTx/>
              <a:buSzTx/>
              <a:buFontTx/>
              <a:buNone/>
              <a:tabLst/>
              <a:defRPr/>
            </a:pPr>
            <a:r>
              <a:rPr lang="en-AU" sz="1400" dirty="0">
                <a:solidFill>
                  <a:sysClr val="windowText" lastClr="000000"/>
                </a:solidFill>
                <a:latin typeface="Calibri"/>
              </a:rPr>
              <a:t>Source: </a:t>
            </a:r>
            <a:r>
              <a:rPr lang="en-AU" sz="1400" dirty="0" smtClean="0">
                <a:solidFill>
                  <a:sysClr val="windowText" lastClr="000000"/>
                </a:solidFill>
                <a:latin typeface="Calibri"/>
              </a:rPr>
              <a:t>AIHW </a:t>
            </a:r>
            <a:r>
              <a:rPr lang="en-AU" sz="1400" dirty="0">
                <a:solidFill>
                  <a:sysClr val="windowText" lastClr="000000"/>
                </a:solidFill>
                <a:latin typeface="Calibri"/>
              </a:rPr>
              <a:t>Analysis of the National Hospital Morbidity Database*</a:t>
            </a:r>
          </a:p>
          <a:p>
            <a:pPr marL="457200" lvl="1" indent="0" eaLnBrk="1" fontAlgn="auto" hangingPunct="1">
              <a:spcAft>
                <a:spcPts val="0"/>
              </a:spcAft>
              <a:buNone/>
              <a:defRPr/>
            </a:pPr>
            <a:r>
              <a:rPr lang="en-AU" dirty="0" smtClean="0"/>
              <a:t>	</a:t>
            </a:r>
            <a:endParaRPr lang="en-AU" sz="2000" dirty="0" smtClean="0"/>
          </a:p>
          <a:p>
            <a:pPr eaLnBrk="1" fontAlgn="auto" hangingPunct="1">
              <a:spcAft>
                <a:spcPts val="0"/>
              </a:spcAft>
              <a:buFont typeface="Wingdings 2" pitchFamily="18" charset="2"/>
              <a:buNone/>
              <a:defRPr/>
            </a:pPr>
            <a:endParaRPr lang="en-AU" sz="3600" dirty="0" smtClean="0"/>
          </a:p>
          <a:p>
            <a:pPr eaLnBrk="1" fontAlgn="auto" hangingPunct="1">
              <a:spcAft>
                <a:spcPts val="0"/>
              </a:spcAft>
              <a:buFont typeface="Wingdings 2" pitchFamily="18" charset="2"/>
              <a:buNone/>
              <a:defRPr/>
            </a:pPr>
            <a:r>
              <a:rPr lang="en-AU" sz="3600" dirty="0" smtClean="0"/>
              <a:t>	</a:t>
            </a:r>
            <a:endParaRPr lang="en-AU" sz="4400" dirty="0" smtClean="0"/>
          </a:p>
          <a:p>
            <a:pPr eaLnBrk="1" fontAlgn="auto" hangingPunct="1">
              <a:spcAft>
                <a:spcPts val="0"/>
              </a:spcAft>
              <a:buFont typeface="Wingdings 2" pitchFamily="18" charset="2"/>
              <a:buNone/>
              <a:defRPr/>
            </a:pPr>
            <a:r>
              <a:rPr lang="en-AU" dirty="0" smtClean="0"/>
              <a:t>		</a:t>
            </a:r>
            <a:endParaRPr lang="en-AU" sz="2100" dirty="0" smtClean="0"/>
          </a:p>
        </p:txBody>
      </p:sp>
    </p:spTree>
    <p:extLst>
      <p:ext uri="{BB962C8B-B14F-4D97-AF65-F5344CB8AC3E}">
        <p14:creationId xmlns:p14="http://schemas.microsoft.com/office/powerpoint/2010/main" val="908825147"/>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0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7010400" cy="1384995"/>
          </a:xfrm>
          <a:prstGeom prst="rect">
            <a:avLst/>
          </a:prstGeom>
        </p:spPr>
        <p:txBody>
          <a:bodyPr wrap="square">
            <a:spAutoFit/>
          </a:bodyPr>
          <a:lstStyle/>
          <a:p>
            <a:pPr>
              <a:defRPr/>
            </a:pPr>
            <a:r>
              <a:rPr lang="en-AU" sz="2800" b="1" kern="0" dirty="0" smtClean="0">
                <a:solidFill>
                  <a:srgbClr val="7F2C04"/>
                </a:solidFill>
                <a:latin typeface="Arial"/>
              </a:rPr>
              <a:t>Children </a:t>
            </a:r>
            <a:r>
              <a:rPr lang="en-AU" sz="2800" b="1" kern="0" dirty="0">
                <a:solidFill>
                  <a:srgbClr val="7F2C04"/>
                </a:solidFill>
                <a:latin typeface="Arial"/>
              </a:rPr>
              <a:t>who are developmentally vulnerable on two or more domains of the </a:t>
            </a:r>
            <a:r>
              <a:rPr lang="en-AU" sz="2800" b="1" kern="0" dirty="0" smtClean="0">
                <a:solidFill>
                  <a:srgbClr val="7F2C04"/>
                </a:solidFill>
                <a:latin typeface="Arial"/>
              </a:rPr>
              <a:t>AEDI, 2009 and 2012 (percentages)</a:t>
            </a:r>
            <a:endParaRPr lang="en-AU" sz="2800" b="1" kern="0" dirty="0">
              <a:solidFill>
                <a:srgbClr val="7F2C04"/>
              </a:solidFill>
              <a:latin typeface="Arial"/>
            </a:endParaRPr>
          </a:p>
        </p:txBody>
      </p:sp>
      <p:sp>
        <p:nvSpPr>
          <p:cNvPr id="3" name="Slide Number Placeholder 2"/>
          <p:cNvSpPr>
            <a:spLocks noGrp="1"/>
          </p:cNvSpPr>
          <p:nvPr>
            <p:ph type="sldNum" sz="quarter" idx="11"/>
          </p:nvPr>
        </p:nvSpPr>
        <p:spPr/>
        <p:txBody>
          <a:bodyPr/>
          <a:lstStyle/>
          <a:p>
            <a:pPr>
              <a:defRPr/>
            </a:pPr>
            <a:fld id="{FCFF9311-90E3-4F37-9C4A-C6FBC78A9115}" type="slidenum">
              <a:rPr lang="en-US" smtClean="0"/>
              <a:pPr>
                <a:defRPr/>
              </a:pPr>
              <a:t>12</a:t>
            </a:fld>
            <a:endParaRPr lang="en-US"/>
          </a:p>
        </p:txBody>
      </p:sp>
      <p:sp>
        <p:nvSpPr>
          <p:cNvPr id="8" name="TextBox 2"/>
          <p:cNvSpPr txBox="1"/>
          <p:nvPr/>
        </p:nvSpPr>
        <p:spPr>
          <a:xfrm>
            <a:off x="395536" y="5805264"/>
            <a:ext cx="7296518" cy="38574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AU" sz="1000" dirty="0"/>
              <a:t>Source: </a:t>
            </a:r>
            <a:r>
              <a:rPr lang="en-AU" sz="1000" b="0" i="0" u="none" strike="noStrike" baseline="0" dirty="0" smtClean="0">
                <a:latin typeface="+mn-lt"/>
                <a:ea typeface="+mn-ea"/>
                <a:cs typeface="+mn-cs"/>
              </a:rPr>
              <a:t>AEDI (2010 &amp; 2013)</a:t>
            </a:r>
            <a:endParaRPr lang="en-AU" sz="1000" dirty="0"/>
          </a:p>
        </p:txBody>
      </p:sp>
      <p:sp>
        <p:nvSpPr>
          <p:cNvPr id="87" name="Rectangle 122"/>
          <p:cNvSpPr>
            <a:spLocks noChangeArrowheads="1"/>
          </p:cNvSpPr>
          <p:nvPr/>
        </p:nvSpPr>
        <p:spPr bwMode="auto">
          <a:xfrm>
            <a:off x="2247900" y="4510088"/>
            <a:ext cx="357187" cy="676275"/>
          </a:xfrm>
          <a:prstGeom prst="rect">
            <a:avLst/>
          </a:prstGeom>
          <a:solidFill>
            <a:srgbClr val="E46C0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9" name="Rectangle 124"/>
          <p:cNvSpPr>
            <a:spLocks noChangeArrowheads="1"/>
          </p:cNvSpPr>
          <p:nvPr/>
        </p:nvSpPr>
        <p:spPr bwMode="auto">
          <a:xfrm>
            <a:off x="3505200" y="3506788"/>
            <a:ext cx="358775" cy="1679575"/>
          </a:xfrm>
          <a:prstGeom prst="rect">
            <a:avLst/>
          </a:prstGeom>
          <a:solidFill>
            <a:srgbClr val="E46C0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1" name="Rectangle 126"/>
          <p:cNvSpPr>
            <a:spLocks noChangeArrowheads="1"/>
          </p:cNvSpPr>
          <p:nvPr/>
        </p:nvSpPr>
        <p:spPr bwMode="auto">
          <a:xfrm>
            <a:off x="4762500" y="2520950"/>
            <a:ext cx="358775" cy="2665413"/>
          </a:xfrm>
          <a:prstGeom prst="rect">
            <a:avLst/>
          </a:prstGeom>
          <a:solidFill>
            <a:srgbClr val="E46C0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3" name="Rectangle 128"/>
          <p:cNvSpPr>
            <a:spLocks noChangeArrowheads="1"/>
          </p:cNvSpPr>
          <p:nvPr/>
        </p:nvSpPr>
        <p:spPr bwMode="auto">
          <a:xfrm>
            <a:off x="6019800" y="2093913"/>
            <a:ext cx="358775" cy="3092450"/>
          </a:xfrm>
          <a:prstGeom prst="rect">
            <a:avLst/>
          </a:prstGeom>
          <a:solidFill>
            <a:srgbClr val="E46C0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5" name="Rectangle 130"/>
          <p:cNvSpPr>
            <a:spLocks noChangeArrowheads="1"/>
          </p:cNvSpPr>
          <p:nvPr/>
        </p:nvSpPr>
        <p:spPr bwMode="auto">
          <a:xfrm>
            <a:off x="2605088" y="4572000"/>
            <a:ext cx="360362" cy="6143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113" name="Rectangle 132"/>
          <p:cNvSpPr>
            <a:spLocks noChangeArrowheads="1"/>
          </p:cNvSpPr>
          <p:nvPr/>
        </p:nvSpPr>
        <p:spPr bwMode="auto">
          <a:xfrm>
            <a:off x="3863975" y="3706813"/>
            <a:ext cx="358775" cy="147955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116" name="Rectangle 134"/>
          <p:cNvSpPr>
            <a:spLocks noChangeArrowheads="1"/>
          </p:cNvSpPr>
          <p:nvPr/>
        </p:nvSpPr>
        <p:spPr bwMode="auto">
          <a:xfrm>
            <a:off x="5121275" y="3009900"/>
            <a:ext cx="358775" cy="21764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118" name="Rectangle 136"/>
          <p:cNvSpPr>
            <a:spLocks noChangeArrowheads="1"/>
          </p:cNvSpPr>
          <p:nvPr/>
        </p:nvSpPr>
        <p:spPr bwMode="auto">
          <a:xfrm>
            <a:off x="6378575" y="2344738"/>
            <a:ext cx="360362" cy="2841625"/>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120" name="Rectangle 138"/>
          <p:cNvSpPr>
            <a:spLocks noChangeArrowheads="1"/>
          </p:cNvSpPr>
          <p:nvPr/>
        </p:nvSpPr>
        <p:spPr bwMode="auto">
          <a:xfrm>
            <a:off x="1973263" y="1770063"/>
            <a:ext cx="9525" cy="3416300"/>
          </a:xfrm>
          <a:prstGeom prst="rect">
            <a:avLst/>
          </a:prstGeom>
          <a:solidFill>
            <a:srgbClr val="868686"/>
          </a:solidFill>
          <a:ln w="158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2121" name="Freeform 139"/>
          <p:cNvSpPr>
            <a:spLocks noEditPoints="1"/>
          </p:cNvSpPr>
          <p:nvPr/>
        </p:nvSpPr>
        <p:spPr bwMode="auto">
          <a:xfrm>
            <a:off x="1936750" y="1765300"/>
            <a:ext cx="41275" cy="3425825"/>
          </a:xfrm>
          <a:custGeom>
            <a:avLst/>
            <a:gdLst>
              <a:gd name="T0" fmla="*/ 0 w 26"/>
              <a:gd name="T1" fmla="*/ 2152 h 2158"/>
              <a:gd name="T2" fmla="*/ 26 w 26"/>
              <a:gd name="T3" fmla="*/ 2152 h 2158"/>
              <a:gd name="T4" fmla="*/ 26 w 26"/>
              <a:gd name="T5" fmla="*/ 2158 h 2158"/>
              <a:gd name="T6" fmla="*/ 0 w 26"/>
              <a:gd name="T7" fmla="*/ 2158 h 2158"/>
              <a:gd name="T8" fmla="*/ 0 w 26"/>
              <a:gd name="T9" fmla="*/ 2152 h 2158"/>
              <a:gd name="T10" fmla="*/ 0 w 26"/>
              <a:gd name="T11" fmla="*/ 1794 h 2158"/>
              <a:gd name="T12" fmla="*/ 26 w 26"/>
              <a:gd name="T13" fmla="*/ 1794 h 2158"/>
              <a:gd name="T14" fmla="*/ 26 w 26"/>
              <a:gd name="T15" fmla="*/ 1800 h 2158"/>
              <a:gd name="T16" fmla="*/ 0 w 26"/>
              <a:gd name="T17" fmla="*/ 1800 h 2158"/>
              <a:gd name="T18" fmla="*/ 0 w 26"/>
              <a:gd name="T19" fmla="*/ 1794 h 2158"/>
              <a:gd name="T20" fmla="*/ 0 w 26"/>
              <a:gd name="T21" fmla="*/ 1435 h 2158"/>
              <a:gd name="T22" fmla="*/ 26 w 26"/>
              <a:gd name="T23" fmla="*/ 1435 h 2158"/>
              <a:gd name="T24" fmla="*/ 26 w 26"/>
              <a:gd name="T25" fmla="*/ 1441 h 2158"/>
              <a:gd name="T26" fmla="*/ 0 w 26"/>
              <a:gd name="T27" fmla="*/ 1441 h 2158"/>
              <a:gd name="T28" fmla="*/ 0 w 26"/>
              <a:gd name="T29" fmla="*/ 1435 h 2158"/>
              <a:gd name="T30" fmla="*/ 0 w 26"/>
              <a:gd name="T31" fmla="*/ 1076 h 2158"/>
              <a:gd name="T32" fmla="*/ 26 w 26"/>
              <a:gd name="T33" fmla="*/ 1076 h 2158"/>
              <a:gd name="T34" fmla="*/ 26 w 26"/>
              <a:gd name="T35" fmla="*/ 1082 h 2158"/>
              <a:gd name="T36" fmla="*/ 0 w 26"/>
              <a:gd name="T37" fmla="*/ 1082 h 2158"/>
              <a:gd name="T38" fmla="*/ 0 w 26"/>
              <a:gd name="T39" fmla="*/ 1076 h 2158"/>
              <a:gd name="T40" fmla="*/ 0 w 26"/>
              <a:gd name="T41" fmla="*/ 717 h 2158"/>
              <a:gd name="T42" fmla="*/ 26 w 26"/>
              <a:gd name="T43" fmla="*/ 717 h 2158"/>
              <a:gd name="T44" fmla="*/ 26 w 26"/>
              <a:gd name="T45" fmla="*/ 723 h 2158"/>
              <a:gd name="T46" fmla="*/ 0 w 26"/>
              <a:gd name="T47" fmla="*/ 723 h 2158"/>
              <a:gd name="T48" fmla="*/ 0 w 26"/>
              <a:gd name="T49" fmla="*/ 717 h 2158"/>
              <a:gd name="T50" fmla="*/ 0 w 26"/>
              <a:gd name="T51" fmla="*/ 358 h 2158"/>
              <a:gd name="T52" fmla="*/ 26 w 26"/>
              <a:gd name="T53" fmla="*/ 358 h 2158"/>
              <a:gd name="T54" fmla="*/ 26 w 26"/>
              <a:gd name="T55" fmla="*/ 364 h 2158"/>
              <a:gd name="T56" fmla="*/ 0 w 26"/>
              <a:gd name="T57" fmla="*/ 364 h 2158"/>
              <a:gd name="T58" fmla="*/ 0 w 26"/>
              <a:gd name="T59" fmla="*/ 358 h 2158"/>
              <a:gd name="T60" fmla="*/ 0 w 26"/>
              <a:gd name="T61" fmla="*/ 0 h 2158"/>
              <a:gd name="T62" fmla="*/ 26 w 26"/>
              <a:gd name="T63" fmla="*/ 0 h 2158"/>
              <a:gd name="T64" fmla="*/ 26 w 26"/>
              <a:gd name="T65" fmla="*/ 6 h 2158"/>
              <a:gd name="T66" fmla="*/ 0 w 26"/>
              <a:gd name="T67" fmla="*/ 6 h 2158"/>
              <a:gd name="T68" fmla="*/ 0 w 26"/>
              <a:gd name="T69" fmla="*/ 0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6" h="2158">
                <a:moveTo>
                  <a:pt x="0" y="2152"/>
                </a:moveTo>
                <a:lnTo>
                  <a:pt x="26" y="2152"/>
                </a:lnTo>
                <a:lnTo>
                  <a:pt x="26" y="2158"/>
                </a:lnTo>
                <a:lnTo>
                  <a:pt x="0" y="2158"/>
                </a:lnTo>
                <a:lnTo>
                  <a:pt x="0" y="2152"/>
                </a:lnTo>
                <a:close/>
                <a:moveTo>
                  <a:pt x="0" y="1794"/>
                </a:moveTo>
                <a:lnTo>
                  <a:pt x="26" y="1794"/>
                </a:lnTo>
                <a:lnTo>
                  <a:pt x="26" y="1800"/>
                </a:lnTo>
                <a:lnTo>
                  <a:pt x="0" y="1800"/>
                </a:lnTo>
                <a:lnTo>
                  <a:pt x="0" y="1794"/>
                </a:lnTo>
                <a:close/>
                <a:moveTo>
                  <a:pt x="0" y="1435"/>
                </a:moveTo>
                <a:lnTo>
                  <a:pt x="26" y="1435"/>
                </a:lnTo>
                <a:lnTo>
                  <a:pt x="26" y="1441"/>
                </a:lnTo>
                <a:lnTo>
                  <a:pt x="0" y="1441"/>
                </a:lnTo>
                <a:lnTo>
                  <a:pt x="0" y="1435"/>
                </a:lnTo>
                <a:close/>
                <a:moveTo>
                  <a:pt x="0" y="1076"/>
                </a:moveTo>
                <a:lnTo>
                  <a:pt x="26" y="1076"/>
                </a:lnTo>
                <a:lnTo>
                  <a:pt x="26" y="1082"/>
                </a:lnTo>
                <a:lnTo>
                  <a:pt x="0" y="1082"/>
                </a:lnTo>
                <a:lnTo>
                  <a:pt x="0" y="1076"/>
                </a:lnTo>
                <a:close/>
                <a:moveTo>
                  <a:pt x="0" y="717"/>
                </a:moveTo>
                <a:lnTo>
                  <a:pt x="26" y="717"/>
                </a:lnTo>
                <a:lnTo>
                  <a:pt x="26" y="723"/>
                </a:lnTo>
                <a:lnTo>
                  <a:pt x="0" y="723"/>
                </a:lnTo>
                <a:lnTo>
                  <a:pt x="0" y="717"/>
                </a:lnTo>
                <a:close/>
                <a:moveTo>
                  <a:pt x="0" y="358"/>
                </a:moveTo>
                <a:lnTo>
                  <a:pt x="26" y="358"/>
                </a:lnTo>
                <a:lnTo>
                  <a:pt x="26" y="364"/>
                </a:lnTo>
                <a:lnTo>
                  <a:pt x="0" y="364"/>
                </a:lnTo>
                <a:lnTo>
                  <a:pt x="0" y="358"/>
                </a:lnTo>
                <a:close/>
                <a:moveTo>
                  <a:pt x="0" y="0"/>
                </a:moveTo>
                <a:lnTo>
                  <a:pt x="26" y="0"/>
                </a:lnTo>
                <a:lnTo>
                  <a:pt x="26" y="6"/>
                </a:lnTo>
                <a:lnTo>
                  <a:pt x="0" y="6"/>
                </a:lnTo>
                <a:lnTo>
                  <a:pt x="0" y="0"/>
                </a:lnTo>
                <a:close/>
              </a:path>
            </a:pathLst>
          </a:custGeom>
          <a:solidFill>
            <a:srgbClr val="868686"/>
          </a:solidFill>
          <a:ln w="158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2123" name="Freeform 141"/>
          <p:cNvSpPr>
            <a:spLocks noEditPoints="1"/>
          </p:cNvSpPr>
          <p:nvPr/>
        </p:nvSpPr>
        <p:spPr bwMode="auto">
          <a:xfrm>
            <a:off x="1973263" y="5186363"/>
            <a:ext cx="5037137" cy="41275"/>
          </a:xfrm>
          <a:custGeom>
            <a:avLst/>
            <a:gdLst>
              <a:gd name="T0" fmla="*/ 6 w 3173"/>
              <a:gd name="T1" fmla="*/ 0 h 26"/>
              <a:gd name="T2" fmla="*/ 6 w 3173"/>
              <a:gd name="T3" fmla="*/ 26 h 26"/>
              <a:gd name="T4" fmla="*/ 0 w 3173"/>
              <a:gd name="T5" fmla="*/ 26 h 26"/>
              <a:gd name="T6" fmla="*/ 0 w 3173"/>
              <a:gd name="T7" fmla="*/ 0 h 26"/>
              <a:gd name="T8" fmla="*/ 6 w 3173"/>
              <a:gd name="T9" fmla="*/ 0 h 26"/>
              <a:gd name="T10" fmla="*/ 798 w 3173"/>
              <a:gd name="T11" fmla="*/ 0 h 26"/>
              <a:gd name="T12" fmla="*/ 798 w 3173"/>
              <a:gd name="T13" fmla="*/ 26 h 26"/>
              <a:gd name="T14" fmla="*/ 792 w 3173"/>
              <a:gd name="T15" fmla="*/ 26 h 26"/>
              <a:gd name="T16" fmla="*/ 792 w 3173"/>
              <a:gd name="T17" fmla="*/ 0 h 26"/>
              <a:gd name="T18" fmla="*/ 798 w 3173"/>
              <a:gd name="T19" fmla="*/ 0 h 26"/>
              <a:gd name="T20" fmla="*/ 1590 w 3173"/>
              <a:gd name="T21" fmla="*/ 0 h 26"/>
              <a:gd name="T22" fmla="*/ 1590 w 3173"/>
              <a:gd name="T23" fmla="*/ 26 h 26"/>
              <a:gd name="T24" fmla="*/ 1584 w 3173"/>
              <a:gd name="T25" fmla="*/ 26 h 26"/>
              <a:gd name="T26" fmla="*/ 1584 w 3173"/>
              <a:gd name="T27" fmla="*/ 0 h 26"/>
              <a:gd name="T28" fmla="*/ 1590 w 3173"/>
              <a:gd name="T29" fmla="*/ 0 h 26"/>
              <a:gd name="T30" fmla="*/ 2382 w 3173"/>
              <a:gd name="T31" fmla="*/ 0 h 26"/>
              <a:gd name="T32" fmla="*/ 2382 w 3173"/>
              <a:gd name="T33" fmla="*/ 26 h 26"/>
              <a:gd name="T34" fmla="*/ 2376 w 3173"/>
              <a:gd name="T35" fmla="*/ 26 h 26"/>
              <a:gd name="T36" fmla="*/ 2376 w 3173"/>
              <a:gd name="T37" fmla="*/ 0 h 26"/>
              <a:gd name="T38" fmla="*/ 2382 w 3173"/>
              <a:gd name="T39" fmla="*/ 0 h 26"/>
              <a:gd name="T40" fmla="*/ 3173 w 3173"/>
              <a:gd name="T41" fmla="*/ 0 h 26"/>
              <a:gd name="T42" fmla="*/ 3173 w 3173"/>
              <a:gd name="T43" fmla="*/ 26 h 26"/>
              <a:gd name="T44" fmla="*/ 3168 w 3173"/>
              <a:gd name="T45" fmla="*/ 26 h 26"/>
              <a:gd name="T46" fmla="*/ 3168 w 3173"/>
              <a:gd name="T47" fmla="*/ 0 h 26"/>
              <a:gd name="T48" fmla="*/ 3173 w 3173"/>
              <a:gd name="T4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173" h="26">
                <a:moveTo>
                  <a:pt x="6" y="0"/>
                </a:moveTo>
                <a:lnTo>
                  <a:pt x="6" y="26"/>
                </a:lnTo>
                <a:lnTo>
                  <a:pt x="0" y="26"/>
                </a:lnTo>
                <a:lnTo>
                  <a:pt x="0" y="0"/>
                </a:lnTo>
                <a:lnTo>
                  <a:pt x="6" y="0"/>
                </a:lnTo>
                <a:close/>
                <a:moveTo>
                  <a:pt x="798" y="0"/>
                </a:moveTo>
                <a:lnTo>
                  <a:pt x="798" y="26"/>
                </a:lnTo>
                <a:lnTo>
                  <a:pt x="792" y="26"/>
                </a:lnTo>
                <a:lnTo>
                  <a:pt x="792" y="0"/>
                </a:lnTo>
                <a:lnTo>
                  <a:pt x="798" y="0"/>
                </a:lnTo>
                <a:close/>
                <a:moveTo>
                  <a:pt x="1590" y="0"/>
                </a:moveTo>
                <a:lnTo>
                  <a:pt x="1590" y="26"/>
                </a:lnTo>
                <a:lnTo>
                  <a:pt x="1584" y="26"/>
                </a:lnTo>
                <a:lnTo>
                  <a:pt x="1584" y="0"/>
                </a:lnTo>
                <a:lnTo>
                  <a:pt x="1590" y="0"/>
                </a:lnTo>
                <a:close/>
                <a:moveTo>
                  <a:pt x="2382" y="0"/>
                </a:moveTo>
                <a:lnTo>
                  <a:pt x="2382" y="26"/>
                </a:lnTo>
                <a:lnTo>
                  <a:pt x="2376" y="26"/>
                </a:lnTo>
                <a:lnTo>
                  <a:pt x="2376" y="0"/>
                </a:lnTo>
                <a:lnTo>
                  <a:pt x="2382" y="0"/>
                </a:lnTo>
                <a:close/>
                <a:moveTo>
                  <a:pt x="3173" y="0"/>
                </a:moveTo>
                <a:lnTo>
                  <a:pt x="3173" y="26"/>
                </a:lnTo>
                <a:lnTo>
                  <a:pt x="3168" y="26"/>
                </a:lnTo>
                <a:lnTo>
                  <a:pt x="3168" y="0"/>
                </a:lnTo>
                <a:lnTo>
                  <a:pt x="3173" y="0"/>
                </a:lnTo>
                <a:close/>
              </a:path>
            </a:pathLst>
          </a:custGeom>
          <a:solidFill>
            <a:srgbClr val="868686"/>
          </a:solidFill>
          <a:ln w="158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2124" name="Rectangle 142"/>
          <p:cNvSpPr>
            <a:spLocks noChangeArrowheads="1"/>
          </p:cNvSpPr>
          <p:nvPr/>
        </p:nvSpPr>
        <p:spPr bwMode="auto">
          <a:xfrm>
            <a:off x="2270125" y="4298950"/>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11.9%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5" name="Rectangle 143"/>
          <p:cNvSpPr>
            <a:spLocks noChangeArrowheads="1"/>
          </p:cNvSpPr>
          <p:nvPr/>
        </p:nvSpPr>
        <p:spPr bwMode="auto">
          <a:xfrm>
            <a:off x="3527425" y="3295650"/>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29.5%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6" name="Rectangle 144"/>
          <p:cNvSpPr>
            <a:spLocks noChangeArrowheads="1"/>
          </p:cNvSpPr>
          <p:nvPr/>
        </p:nvSpPr>
        <p:spPr bwMode="auto">
          <a:xfrm>
            <a:off x="4784725" y="2309813"/>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46.8%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7" name="Rectangle 145"/>
          <p:cNvSpPr>
            <a:spLocks noChangeArrowheads="1"/>
          </p:cNvSpPr>
          <p:nvPr/>
        </p:nvSpPr>
        <p:spPr bwMode="auto">
          <a:xfrm>
            <a:off x="6042025" y="1882775"/>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54.3%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8" name="Rectangle 146"/>
          <p:cNvSpPr>
            <a:spLocks noChangeArrowheads="1"/>
          </p:cNvSpPr>
          <p:nvPr/>
        </p:nvSpPr>
        <p:spPr bwMode="auto">
          <a:xfrm>
            <a:off x="2733675" y="4360863"/>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10.8%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9" name="Rectangle 147"/>
          <p:cNvSpPr>
            <a:spLocks noChangeArrowheads="1"/>
          </p:cNvSpPr>
          <p:nvPr/>
        </p:nvSpPr>
        <p:spPr bwMode="auto">
          <a:xfrm>
            <a:off x="3938588" y="3495675"/>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26.0%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0" name="Rectangle 148"/>
          <p:cNvSpPr>
            <a:spLocks noChangeArrowheads="1"/>
          </p:cNvSpPr>
          <p:nvPr/>
        </p:nvSpPr>
        <p:spPr bwMode="auto">
          <a:xfrm>
            <a:off x="5230813" y="2736850"/>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38.2%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1" name="Rectangle 149"/>
          <p:cNvSpPr>
            <a:spLocks noChangeArrowheads="1"/>
          </p:cNvSpPr>
          <p:nvPr/>
        </p:nvSpPr>
        <p:spPr bwMode="auto">
          <a:xfrm>
            <a:off x="6505575" y="2133600"/>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49.9%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4" name="Rectangle 162"/>
          <p:cNvSpPr>
            <a:spLocks noChangeArrowheads="1"/>
          </p:cNvSpPr>
          <p:nvPr/>
        </p:nvSpPr>
        <p:spPr bwMode="auto">
          <a:xfrm>
            <a:off x="7210425" y="3494088"/>
            <a:ext cx="68262" cy="71438"/>
          </a:xfrm>
          <a:prstGeom prst="rect">
            <a:avLst/>
          </a:prstGeom>
          <a:solidFill>
            <a:srgbClr val="E46C0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147" name="Rectangle 165"/>
          <p:cNvSpPr>
            <a:spLocks noChangeArrowheads="1"/>
          </p:cNvSpPr>
          <p:nvPr/>
        </p:nvSpPr>
        <p:spPr bwMode="auto">
          <a:xfrm>
            <a:off x="7210425" y="3722688"/>
            <a:ext cx="68262" cy="7143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nvGrpSpPr>
          <p:cNvPr id="2150" name="Group 2149"/>
          <p:cNvGrpSpPr/>
          <p:nvPr/>
        </p:nvGrpSpPr>
        <p:grpSpPr>
          <a:xfrm>
            <a:off x="1544638" y="1685925"/>
            <a:ext cx="6086475" cy="3925888"/>
            <a:chOff x="1544638" y="1685925"/>
            <a:chExt cx="6086475" cy="3925888"/>
          </a:xfrm>
        </p:grpSpPr>
        <p:sp>
          <p:nvSpPr>
            <p:cNvPr id="2122" name="Rectangle 140"/>
            <p:cNvSpPr>
              <a:spLocks noChangeArrowheads="1"/>
            </p:cNvSpPr>
            <p:nvPr/>
          </p:nvSpPr>
          <p:spPr bwMode="auto">
            <a:xfrm>
              <a:off x="1978025" y="5181600"/>
              <a:ext cx="5029200" cy="9525"/>
            </a:xfrm>
            <a:prstGeom prst="rect">
              <a:avLst/>
            </a:prstGeom>
            <a:solidFill>
              <a:srgbClr val="868686"/>
            </a:solidFill>
            <a:ln w="158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2132" name="Rectangle 150"/>
            <p:cNvSpPr>
              <a:spLocks noChangeArrowheads="1"/>
            </p:cNvSpPr>
            <p:nvPr/>
          </p:nvSpPr>
          <p:spPr bwMode="auto">
            <a:xfrm>
              <a:off x="1609725" y="5103813"/>
              <a:ext cx="3143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3" name="Rectangle 151"/>
            <p:cNvSpPr>
              <a:spLocks noChangeArrowheads="1"/>
            </p:cNvSpPr>
            <p:nvPr/>
          </p:nvSpPr>
          <p:spPr bwMode="auto">
            <a:xfrm>
              <a:off x="1544638" y="4533900"/>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10.0%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4" name="Rectangle 152"/>
            <p:cNvSpPr>
              <a:spLocks noChangeArrowheads="1"/>
            </p:cNvSpPr>
            <p:nvPr/>
          </p:nvSpPr>
          <p:spPr bwMode="auto">
            <a:xfrm>
              <a:off x="1544638" y="3963988"/>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20.0%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5" name="Rectangle 153"/>
            <p:cNvSpPr>
              <a:spLocks noChangeArrowheads="1"/>
            </p:cNvSpPr>
            <p:nvPr/>
          </p:nvSpPr>
          <p:spPr bwMode="auto">
            <a:xfrm>
              <a:off x="1544638" y="3394075"/>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30.0%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6" name="Rectangle 154"/>
            <p:cNvSpPr>
              <a:spLocks noChangeArrowheads="1"/>
            </p:cNvSpPr>
            <p:nvPr/>
          </p:nvSpPr>
          <p:spPr bwMode="auto">
            <a:xfrm>
              <a:off x="1544638" y="2825750"/>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40.0%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7" name="Rectangle 155"/>
            <p:cNvSpPr>
              <a:spLocks noChangeArrowheads="1"/>
            </p:cNvSpPr>
            <p:nvPr/>
          </p:nvSpPr>
          <p:spPr bwMode="auto">
            <a:xfrm>
              <a:off x="1544638" y="2255838"/>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Calibri" pitchFamily="34" charset="0"/>
                  <a:cs typeface="Arial" pitchFamily="34" charset="0"/>
                </a:rPr>
                <a:t>50.0%</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38" name="Rectangle 156"/>
            <p:cNvSpPr>
              <a:spLocks noChangeArrowheads="1"/>
            </p:cNvSpPr>
            <p:nvPr/>
          </p:nvSpPr>
          <p:spPr bwMode="auto">
            <a:xfrm>
              <a:off x="1544638" y="1685925"/>
              <a:ext cx="37782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60.0%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9" name="Rectangle 157"/>
            <p:cNvSpPr>
              <a:spLocks noChangeArrowheads="1"/>
            </p:cNvSpPr>
            <p:nvPr/>
          </p:nvSpPr>
          <p:spPr bwMode="auto">
            <a:xfrm>
              <a:off x="2378075" y="5268913"/>
              <a:ext cx="52070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Australia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0" name="Rectangle 158"/>
            <p:cNvSpPr>
              <a:spLocks noChangeArrowheads="1"/>
            </p:cNvSpPr>
            <p:nvPr/>
          </p:nvSpPr>
          <p:spPr bwMode="auto">
            <a:xfrm>
              <a:off x="3338513" y="5268913"/>
              <a:ext cx="111283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Australia Indigenous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1" name="Rectangle 159"/>
            <p:cNvSpPr>
              <a:spLocks noChangeArrowheads="1"/>
            </p:cNvSpPr>
            <p:nvPr/>
          </p:nvSpPr>
          <p:spPr bwMode="auto">
            <a:xfrm>
              <a:off x="4751388" y="5268913"/>
              <a:ext cx="80168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NT Indigenous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2" name="Rectangle 160"/>
            <p:cNvSpPr>
              <a:spLocks noChangeArrowheads="1"/>
            </p:cNvSpPr>
            <p:nvPr/>
          </p:nvSpPr>
          <p:spPr bwMode="auto">
            <a:xfrm>
              <a:off x="5876925" y="5268913"/>
              <a:ext cx="1065212"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NT Indigenous Very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3" name="Rectangle 161"/>
            <p:cNvSpPr>
              <a:spLocks noChangeArrowheads="1"/>
            </p:cNvSpPr>
            <p:nvPr/>
          </p:nvSpPr>
          <p:spPr bwMode="auto">
            <a:xfrm>
              <a:off x="6176963" y="5424488"/>
              <a:ext cx="471487"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itchFamily="34" charset="0"/>
                  <a:cs typeface="Arial" pitchFamily="34" charset="0"/>
                </a:rPr>
                <a:t>Remote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6" name="Rectangle 164"/>
            <p:cNvSpPr>
              <a:spLocks noChangeArrowheads="1"/>
            </p:cNvSpPr>
            <p:nvPr/>
          </p:nvSpPr>
          <p:spPr bwMode="auto">
            <a:xfrm>
              <a:off x="7310438" y="3446463"/>
              <a:ext cx="32067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Calibri" pitchFamily="34" charset="0"/>
                  <a:cs typeface="Arial" pitchFamily="34" charset="0"/>
                </a:rPr>
                <a:t>2009</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49" name="Rectangle 167"/>
            <p:cNvSpPr>
              <a:spLocks noChangeArrowheads="1"/>
            </p:cNvSpPr>
            <p:nvPr/>
          </p:nvSpPr>
          <p:spPr bwMode="auto">
            <a:xfrm>
              <a:off x="7310438" y="3675063"/>
              <a:ext cx="320675"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Calibri" pitchFamily="34" charset="0"/>
                  <a:cs typeface="Arial" pitchFamily="34" charset="0"/>
                </a:rPr>
                <a:t>2012</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435162226"/>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89" grpId="0" animBg="1"/>
      <p:bldP spid="91" grpId="0" animBg="1"/>
      <p:bldP spid="93" grpId="0" animBg="1"/>
      <p:bldP spid="95" grpId="0" animBg="1"/>
      <p:bldP spid="2113" grpId="0" animBg="1"/>
      <p:bldP spid="2116" grpId="0" animBg="1"/>
      <p:bldP spid="2118" grpId="0" animBg="1"/>
      <p:bldP spid="2124" grpId="0"/>
      <p:bldP spid="2125" grpId="0"/>
      <p:bldP spid="2126" grpId="0"/>
      <p:bldP spid="2127" grpId="0"/>
      <p:bldP spid="2128" grpId="0"/>
      <p:bldP spid="2129" grpId="0"/>
      <p:bldP spid="2130" grpId="0"/>
      <p:bldP spid="21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7236296" cy="1384995"/>
          </a:xfrm>
          <a:prstGeom prst="rect">
            <a:avLst/>
          </a:prstGeom>
        </p:spPr>
        <p:txBody>
          <a:bodyPr wrap="square">
            <a:spAutoFit/>
          </a:bodyPr>
          <a:lstStyle/>
          <a:p>
            <a:pPr>
              <a:defRPr/>
            </a:pPr>
            <a:r>
              <a:rPr lang="en-AU" sz="2800" b="1" kern="0" dirty="0">
                <a:solidFill>
                  <a:srgbClr val="7F2C04"/>
                </a:solidFill>
                <a:latin typeface="Arial"/>
              </a:rPr>
              <a:t>Indigenous Children who are </a:t>
            </a:r>
            <a:r>
              <a:rPr lang="en-AU" sz="2800" b="1" kern="0" dirty="0" smtClean="0">
                <a:solidFill>
                  <a:srgbClr val="7F2C04"/>
                </a:solidFill>
                <a:latin typeface="Arial"/>
              </a:rPr>
              <a:t>‘on track’ </a:t>
            </a:r>
          </a:p>
          <a:p>
            <a:pPr>
              <a:defRPr/>
            </a:pPr>
            <a:r>
              <a:rPr lang="en-AU" sz="2800" b="1" kern="0" dirty="0" smtClean="0">
                <a:solidFill>
                  <a:srgbClr val="7F2C04"/>
                </a:solidFill>
                <a:latin typeface="Arial"/>
              </a:rPr>
              <a:t>on </a:t>
            </a:r>
            <a:r>
              <a:rPr lang="en-AU" sz="2800" b="1" kern="0" dirty="0">
                <a:solidFill>
                  <a:srgbClr val="7F2C04"/>
                </a:solidFill>
                <a:latin typeface="Arial"/>
              </a:rPr>
              <a:t>4 or more </a:t>
            </a:r>
            <a:r>
              <a:rPr lang="en-AU" sz="2800" b="1" kern="0" dirty="0" smtClean="0">
                <a:solidFill>
                  <a:srgbClr val="7F2C04"/>
                </a:solidFill>
                <a:latin typeface="Arial"/>
              </a:rPr>
              <a:t>domains of the AEDI, </a:t>
            </a:r>
          </a:p>
          <a:p>
            <a:pPr>
              <a:defRPr/>
            </a:pPr>
            <a:r>
              <a:rPr lang="en-AU" sz="2800" b="1" kern="0" dirty="0" smtClean="0">
                <a:solidFill>
                  <a:srgbClr val="7F2C04"/>
                </a:solidFill>
                <a:latin typeface="Arial"/>
              </a:rPr>
              <a:t>2009 and 2012 (percentages)</a:t>
            </a:r>
            <a:endParaRPr lang="en-AU" sz="2800" b="1" kern="0" dirty="0">
              <a:solidFill>
                <a:srgbClr val="7F2C04"/>
              </a:solidFill>
              <a:latin typeface="Arial"/>
            </a:endParaRPr>
          </a:p>
        </p:txBody>
      </p:sp>
      <p:sp>
        <p:nvSpPr>
          <p:cNvPr id="3" name="Slide Number Placeholder 2"/>
          <p:cNvSpPr>
            <a:spLocks noGrp="1"/>
          </p:cNvSpPr>
          <p:nvPr>
            <p:ph type="sldNum" sz="quarter" idx="11"/>
          </p:nvPr>
        </p:nvSpPr>
        <p:spPr/>
        <p:txBody>
          <a:bodyPr/>
          <a:lstStyle/>
          <a:p>
            <a:pPr>
              <a:defRPr/>
            </a:pPr>
            <a:fld id="{FCFF9311-90E3-4F37-9C4A-C6FBC78A9115}" type="slidenum">
              <a:rPr lang="en-US" smtClean="0"/>
              <a:pPr>
                <a:defRPr/>
              </a:pPr>
              <a:t>13</a:t>
            </a:fld>
            <a:endParaRPr lang="en-US"/>
          </a:p>
        </p:txBody>
      </p:sp>
      <p:sp>
        <p:nvSpPr>
          <p:cNvPr id="8" name="TextBox 2"/>
          <p:cNvSpPr txBox="1"/>
          <p:nvPr/>
        </p:nvSpPr>
        <p:spPr>
          <a:xfrm>
            <a:off x="395536" y="5805264"/>
            <a:ext cx="7296518" cy="38574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AU" sz="1000" dirty="0"/>
              <a:t>Source: </a:t>
            </a:r>
            <a:r>
              <a:rPr lang="en-AU" sz="1000" b="0" i="0" u="none" strike="noStrike" baseline="0" dirty="0" smtClean="0">
                <a:latin typeface="+mn-lt"/>
                <a:ea typeface="+mn-ea"/>
                <a:cs typeface="+mn-cs"/>
              </a:rPr>
              <a:t>AEDI (2010 &amp; 2013)</a:t>
            </a:r>
            <a:endParaRPr lang="en-AU" sz="1000" dirty="0"/>
          </a:p>
        </p:txBody>
      </p:sp>
      <p:graphicFrame>
        <p:nvGraphicFramePr>
          <p:cNvPr id="11" name="Chart 10"/>
          <p:cNvGraphicFramePr>
            <a:graphicFrameLocks/>
          </p:cNvGraphicFramePr>
          <p:nvPr>
            <p:extLst>
              <p:ext uri="{D42A27DB-BD31-4B8C-83A1-F6EECF244321}">
                <p14:modId xmlns:p14="http://schemas.microsoft.com/office/powerpoint/2010/main" val="2312041542"/>
              </p:ext>
            </p:extLst>
          </p:nvPr>
        </p:nvGraphicFramePr>
        <p:xfrm>
          <a:off x="1403648" y="1916832"/>
          <a:ext cx="6408712" cy="36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8031168"/>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chart seriesIdx="0" categoryIdx="0" bldStep="ptIn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graphicEl>
                                              <a:chart seriesIdx="1" categoryIdx="0" bldStep="ptIn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graphicEl>
                                              <a:chart seriesIdx="0" categoryIdx="1"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graphicEl>
                                              <a:chart seriesIdx="1" categoryIdx="1" bldStep="ptIn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Chart bld="categoryEl"/>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5D8B1BEF-50CE-40D0-B0E1-A09EC2796062}" type="slidenum">
              <a:rPr lang="en-US" smtClean="0">
                <a:solidFill>
                  <a:srgbClr val="000000"/>
                </a:solidFill>
              </a:rPr>
              <a:pPr>
                <a:defRPr/>
              </a:pPr>
              <a:t>14</a:t>
            </a:fld>
            <a:endParaRPr lang="en-US">
              <a:solidFill>
                <a:srgbClr val="000000"/>
              </a:solidFill>
            </a:endParaRPr>
          </a:p>
        </p:txBody>
      </p:sp>
      <p:sp>
        <p:nvSpPr>
          <p:cNvPr id="2" name="TextBox 1"/>
          <p:cNvSpPr txBox="1"/>
          <p:nvPr/>
        </p:nvSpPr>
        <p:spPr>
          <a:xfrm>
            <a:off x="1547665" y="3134578"/>
            <a:ext cx="6120679" cy="1446550"/>
          </a:xfrm>
          <a:prstGeom prst="rect">
            <a:avLst/>
          </a:prstGeom>
          <a:noFill/>
        </p:spPr>
        <p:txBody>
          <a:bodyPr wrap="square" rtlCol="0">
            <a:spAutoFit/>
          </a:bodyPr>
          <a:lstStyle/>
          <a:p>
            <a:r>
              <a:rPr lang="en-AU" sz="4000" i="1" dirty="0" smtClean="0">
                <a:solidFill>
                  <a:srgbClr val="953735"/>
                </a:solidFill>
                <a:latin typeface="Calibri" panose="020F0502020204030204" pitchFamily="34" charset="0"/>
                <a:cs typeface="Calibri" panose="020F0502020204030204" pitchFamily="34" charset="0"/>
              </a:rPr>
              <a:t>In my beginning is my end</a:t>
            </a:r>
          </a:p>
          <a:p>
            <a:endParaRPr lang="en-AU" dirty="0" smtClean="0">
              <a:solidFill>
                <a:srgbClr val="953735"/>
              </a:solidFill>
              <a:latin typeface="Calibri" panose="020F0502020204030204" pitchFamily="34" charset="0"/>
              <a:cs typeface="Calibri" panose="020F0502020204030204" pitchFamily="34" charset="0"/>
            </a:endParaRPr>
          </a:p>
          <a:p>
            <a:r>
              <a:rPr lang="en-AU" dirty="0">
                <a:solidFill>
                  <a:srgbClr val="953735"/>
                </a:solidFill>
                <a:latin typeface="Calibri" panose="020F0502020204030204" pitchFamily="34" charset="0"/>
                <a:cs typeface="Calibri" panose="020F0502020204030204" pitchFamily="34" charset="0"/>
              </a:rPr>
              <a:t>	</a:t>
            </a:r>
            <a:r>
              <a:rPr lang="en-AU" dirty="0" smtClean="0">
                <a:solidFill>
                  <a:srgbClr val="953735"/>
                </a:solidFill>
                <a:latin typeface="Calibri" panose="020F0502020204030204" pitchFamily="34" charset="0"/>
                <a:cs typeface="Calibri" panose="020F0502020204030204" pitchFamily="34" charset="0"/>
              </a:rPr>
              <a:t>				T.S. Eliot</a:t>
            </a:r>
            <a:endParaRPr lang="en-AU" dirty="0">
              <a:solidFill>
                <a:srgbClr val="95373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2450628"/>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6804248" cy="1384995"/>
          </a:xfrm>
          <a:prstGeom prst="rect">
            <a:avLst/>
          </a:prstGeom>
        </p:spPr>
        <p:txBody>
          <a:bodyPr wrap="square">
            <a:spAutoFit/>
          </a:bodyPr>
          <a:lstStyle/>
          <a:p>
            <a:pPr eaLnBrk="0" fontAlgn="base" hangingPunct="0">
              <a:spcBef>
                <a:spcPct val="0"/>
              </a:spcBef>
              <a:spcAft>
                <a:spcPct val="0"/>
              </a:spcAft>
              <a:defRPr/>
            </a:pPr>
            <a:r>
              <a:rPr lang="en-AU" sz="2800" b="1" kern="0" dirty="0" smtClean="0">
                <a:solidFill>
                  <a:srgbClr val="953735"/>
                </a:solidFill>
                <a:ea typeface="ＭＳ Ｐゴシック" pitchFamily="4" charset="-128"/>
              </a:rPr>
              <a:t>Estimated per </a:t>
            </a:r>
            <a:r>
              <a:rPr lang="en-AU" sz="2800" b="1" kern="0" dirty="0">
                <a:solidFill>
                  <a:srgbClr val="953735"/>
                </a:solidFill>
                <a:ea typeface="ＭＳ Ｐゴシック" pitchFamily="4" charset="-128"/>
              </a:rPr>
              <a:t>capita </a:t>
            </a:r>
            <a:r>
              <a:rPr lang="en-AU" sz="2800" b="1" kern="0" dirty="0" smtClean="0">
                <a:solidFill>
                  <a:srgbClr val="953735"/>
                </a:solidFill>
                <a:ea typeface="ＭＳ Ｐゴシック" pitchFamily="4" charset="-128"/>
              </a:rPr>
              <a:t>consumption—Litres of Pure alcohol, 2004-05 to </a:t>
            </a:r>
          </a:p>
          <a:p>
            <a:pPr eaLnBrk="0" fontAlgn="base" hangingPunct="0">
              <a:spcBef>
                <a:spcPct val="0"/>
              </a:spcBef>
              <a:spcAft>
                <a:spcPct val="0"/>
              </a:spcAft>
              <a:defRPr/>
            </a:pPr>
            <a:r>
              <a:rPr lang="en-AU" sz="2800" b="1" kern="0" dirty="0" smtClean="0">
                <a:solidFill>
                  <a:srgbClr val="953735"/>
                </a:solidFill>
                <a:ea typeface="ＭＳ Ｐゴシック" pitchFamily="4" charset="-128"/>
              </a:rPr>
              <a:t>2012-13 </a:t>
            </a:r>
            <a:endParaRPr lang="en-AU" sz="2800" b="1" kern="0" dirty="0">
              <a:solidFill>
                <a:srgbClr val="953735"/>
              </a:solidFill>
              <a:ea typeface="ＭＳ Ｐゴシック" pitchFamily="4" charset="-128"/>
            </a:endParaRPr>
          </a:p>
        </p:txBody>
      </p:sp>
      <p:sp>
        <p:nvSpPr>
          <p:cNvPr id="4" name="Slide Number Placeholder 3"/>
          <p:cNvSpPr>
            <a:spLocks noGrp="1"/>
          </p:cNvSpPr>
          <p:nvPr>
            <p:ph type="sldNum" sz="quarter" idx="11"/>
          </p:nvPr>
        </p:nvSpPr>
        <p:spPr/>
        <p:txBody>
          <a:bodyPr/>
          <a:lstStyle/>
          <a:p>
            <a:pPr>
              <a:defRPr/>
            </a:pPr>
            <a:fld id="{ADB2FA94-BB9E-4F72-AF6E-3D7D031BCE6F}" type="slidenum">
              <a:rPr lang="en-US" smtClean="0">
                <a:solidFill>
                  <a:srgbClr val="000000"/>
                </a:solidFill>
              </a:rPr>
              <a:pPr>
                <a:defRPr/>
              </a:pPr>
              <a:t>2</a:t>
            </a:fld>
            <a:endParaRPr lang="en-US">
              <a:solidFill>
                <a:srgbClr val="000000"/>
              </a:solidFill>
            </a:endParaRPr>
          </a:p>
        </p:txBody>
      </p:sp>
      <p:graphicFrame>
        <p:nvGraphicFramePr>
          <p:cNvPr id="6" name="Chart 5"/>
          <p:cNvGraphicFramePr>
            <a:graphicFrameLocks/>
          </p:cNvGraphicFramePr>
          <p:nvPr>
            <p:extLst>
              <p:ext uri="{D42A27DB-BD31-4B8C-83A1-F6EECF244321}">
                <p14:modId xmlns:p14="http://schemas.microsoft.com/office/powerpoint/2010/main" val="3938913311"/>
              </p:ext>
            </p:extLst>
          </p:nvPr>
        </p:nvGraphicFramePr>
        <p:xfrm>
          <a:off x="1043608" y="1556792"/>
          <a:ext cx="6912768"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3592013"/>
      </p:ext>
    </p:extLst>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6804248" cy="1384995"/>
          </a:xfrm>
          <a:prstGeom prst="rect">
            <a:avLst/>
          </a:prstGeom>
        </p:spPr>
        <p:txBody>
          <a:bodyPr wrap="square">
            <a:spAutoFit/>
          </a:bodyPr>
          <a:lstStyle/>
          <a:p>
            <a:pPr>
              <a:defRPr/>
            </a:pPr>
            <a:r>
              <a:rPr lang="en-AU" sz="2800" b="1" kern="0" dirty="0" smtClean="0">
                <a:solidFill>
                  <a:srgbClr val="7F2C04"/>
                </a:solidFill>
                <a:latin typeface="Arial"/>
              </a:rPr>
              <a:t>Children who </a:t>
            </a:r>
            <a:r>
              <a:rPr lang="en-AU" sz="2800" b="1" kern="0" dirty="0">
                <a:solidFill>
                  <a:srgbClr val="7F2C04"/>
                </a:solidFill>
                <a:latin typeface="Arial"/>
              </a:rPr>
              <a:t>are </a:t>
            </a:r>
            <a:r>
              <a:rPr lang="en-AU" sz="2800" b="1" kern="0" dirty="0" smtClean="0">
                <a:solidFill>
                  <a:srgbClr val="7F2C04"/>
                </a:solidFill>
                <a:latin typeface="Arial"/>
              </a:rPr>
              <a:t>developmentally </a:t>
            </a:r>
            <a:r>
              <a:rPr lang="en-AU" sz="2800" b="1" kern="0" dirty="0">
                <a:solidFill>
                  <a:srgbClr val="7F2C04"/>
                </a:solidFill>
                <a:latin typeface="Arial"/>
              </a:rPr>
              <a:t>vulnerable on two or more domains of the </a:t>
            </a:r>
            <a:r>
              <a:rPr lang="en-AU" sz="2800" b="1" kern="0" dirty="0" smtClean="0">
                <a:solidFill>
                  <a:srgbClr val="7F2C04"/>
                </a:solidFill>
                <a:latin typeface="Arial"/>
              </a:rPr>
              <a:t>AEDI 2012 (percentages)</a:t>
            </a:r>
            <a:endParaRPr lang="en-AU" sz="2800" b="1" kern="0" dirty="0">
              <a:solidFill>
                <a:srgbClr val="7F2C04"/>
              </a:solidFill>
              <a:latin typeface="Arial"/>
            </a:endParaRPr>
          </a:p>
        </p:txBody>
      </p:sp>
      <p:sp>
        <p:nvSpPr>
          <p:cNvPr id="4" name="Slide Number Placeholder 3"/>
          <p:cNvSpPr>
            <a:spLocks noGrp="1"/>
          </p:cNvSpPr>
          <p:nvPr>
            <p:ph type="sldNum" sz="quarter" idx="11"/>
          </p:nvPr>
        </p:nvSpPr>
        <p:spPr/>
        <p:txBody>
          <a:bodyPr/>
          <a:lstStyle/>
          <a:p>
            <a:pPr>
              <a:defRPr/>
            </a:pPr>
            <a:fld id="{ADB2FA94-BB9E-4F72-AF6E-3D7D031BCE6F}" type="slidenum">
              <a:rPr lang="en-US" smtClean="0"/>
              <a:pPr>
                <a:defRPr/>
              </a:pPr>
              <a:t>3</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44803563"/>
              </p:ext>
            </p:extLst>
          </p:nvPr>
        </p:nvGraphicFramePr>
        <p:xfrm>
          <a:off x="838200" y="1268760"/>
          <a:ext cx="7467600" cy="51125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6193617"/>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4" categoryIdx="2"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4" categoryIdx="3"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category"/>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FCFF9311-90E3-4F37-9C4A-C6FBC78A9115}" type="slidenum">
              <a:rPr lang="en-US" smtClean="0"/>
              <a:pPr>
                <a:defRPr/>
              </a:pPr>
              <a:t>4</a:t>
            </a:fld>
            <a:endParaRPr lang="en-US"/>
          </a:p>
        </p:txBody>
      </p:sp>
      <p:sp>
        <p:nvSpPr>
          <p:cNvPr id="6" name="Rectangle 5"/>
          <p:cNvSpPr/>
          <p:nvPr/>
        </p:nvSpPr>
        <p:spPr>
          <a:xfrm>
            <a:off x="251520" y="44624"/>
            <a:ext cx="6030416" cy="1384995"/>
          </a:xfrm>
          <a:prstGeom prst="rect">
            <a:avLst/>
          </a:prstGeom>
        </p:spPr>
        <p:txBody>
          <a:bodyPr wrap="square">
            <a:spAutoFit/>
          </a:bodyPr>
          <a:lstStyle/>
          <a:p>
            <a:r>
              <a:rPr lang="en-AU" sz="2800" b="1" kern="0" dirty="0">
                <a:solidFill>
                  <a:srgbClr val="7F2C04"/>
                </a:solidFill>
                <a:latin typeface="Arial"/>
              </a:rPr>
              <a:t>Sub</a:t>
            </a:r>
            <a:r>
              <a:rPr lang="en-AU" sz="2800" b="1" kern="0" dirty="0">
                <a:solidFill>
                  <a:srgbClr val="953735"/>
                </a:solidFill>
                <a:latin typeface="Arial"/>
              </a:rPr>
              <a:t>stantia</a:t>
            </a:r>
            <a:r>
              <a:rPr lang="en-AU" sz="2800" b="1" kern="0" dirty="0">
                <a:solidFill>
                  <a:srgbClr val="7F2C04"/>
                </a:solidFill>
                <a:latin typeface="Arial"/>
              </a:rPr>
              <a:t>tions by Type of Abuse/Neglect, </a:t>
            </a:r>
            <a:r>
              <a:rPr lang="en-AU" sz="2800" b="1" kern="0" dirty="0" smtClean="0">
                <a:solidFill>
                  <a:srgbClr val="7F2C04"/>
                </a:solidFill>
                <a:latin typeface="Arial"/>
              </a:rPr>
              <a:t>2009-10 </a:t>
            </a:r>
            <a:r>
              <a:rPr lang="en-AU" sz="2800" b="1" kern="0" dirty="0">
                <a:solidFill>
                  <a:srgbClr val="7F2C04"/>
                </a:solidFill>
                <a:latin typeface="Arial"/>
              </a:rPr>
              <a:t>to </a:t>
            </a:r>
            <a:r>
              <a:rPr lang="en-AU" sz="2800" b="1" kern="0" dirty="0" smtClean="0">
                <a:solidFill>
                  <a:srgbClr val="7F2C04"/>
                </a:solidFill>
                <a:latin typeface="Arial"/>
              </a:rPr>
              <a:t>2013-14 </a:t>
            </a:r>
            <a:r>
              <a:rPr lang="en-AU" sz="2800" b="1" kern="0" dirty="0">
                <a:solidFill>
                  <a:srgbClr val="7F2C04"/>
                </a:solidFill>
                <a:latin typeface="Arial"/>
              </a:rPr>
              <a:t>(</a:t>
            </a:r>
            <a:r>
              <a:rPr lang="en-AU" sz="2800" b="1" kern="0" dirty="0" smtClean="0">
                <a:solidFill>
                  <a:srgbClr val="7F2C04"/>
                </a:solidFill>
                <a:latin typeface="Arial"/>
              </a:rPr>
              <a:t>percentages of total) </a:t>
            </a:r>
            <a:endParaRPr lang="en-AU" sz="2800" dirty="0"/>
          </a:p>
        </p:txBody>
      </p:sp>
      <p:graphicFrame>
        <p:nvGraphicFramePr>
          <p:cNvPr id="9" name="Chart 8"/>
          <p:cNvGraphicFramePr>
            <a:graphicFrameLocks/>
          </p:cNvGraphicFramePr>
          <p:nvPr>
            <p:extLst>
              <p:ext uri="{D42A27DB-BD31-4B8C-83A1-F6EECF244321}">
                <p14:modId xmlns:p14="http://schemas.microsoft.com/office/powerpoint/2010/main" val="2029618579"/>
              </p:ext>
            </p:extLst>
          </p:nvPr>
        </p:nvGraphicFramePr>
        <p:xfrm>
          <a:off x="755576" y="1556792"/>
          <a:ext cx="7632848" cy="4392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8498200"/>
      </p:ext>
    </p:extLst>
  </p:cSld>
  <p:clrMapOvr>
    <a:masterClrMapping/>
  </p:clrMapOvr>
  <p:transition>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64539"/>
            <a:ext cx="5958408" cy="1200329"/>
          </a:xfrm>
          <a:prstGeom prst="rect">
            <a:avLst/>
          </a:prstGeom>
        </p:spPr>
        <p:txBody>
          <a:bodyPr wrap="square">
            <a:spAutoFit/>
          </a:bodyPr>
          <a:lstStyle/>
          <a:p>
            <a:pPr>
              <a:spcBef>
                <a:spcPts val="600"/>
              </a:spcBef>
              <a:spcAft>
                <a:spcPts val="300"/>
              </a:spcAft>
            </a:pPr>
            <a:r>
              <a:rPr lang="en-AU" b="1" dirty="0">
                <a:solidFill>
                  <a:srgbClr val="6E360E"/>
                </a:solidFill>
                <a:latin typeface="Arial"/>
                <a:ea typeface="Times New Roman"/>
                <a:cs typeface="Times New Roman"/>
              </a:rPr>
              <a:t>Number of Children in Care by Aboriginality, 30 June </a:t>
            </a:r>
            <a:r>
              <a:rPr lang="en-AU" b="1" dirty="0" smtClean="0">
                <a:solidFill>
                  <a:srgbClr val="6E360E"/>
                </a:solidFill>
                <a:latin typeface="Arial"/>
                <a:ea typeface="Times New Roman"/>
                <a:cs typeface="Times New Roman"/>
              </a:rPr>
              <a:t>2010 </a:t>
            </a:r>
            <a:r>
              <a:rPr lang="en-AU" b="1" dirty="0">
                <a:solidFill>
                  <a:srgbClr val="6E360E"/>
                </a:solidFill>
                <a:latin typeface="Arial"/>
                <a:ea typeface="Times New Roman"/>
                <a:cs typeface="Times New Roman"/>
              </a:rPr>
              <a:t>to 30 June </a:t>
            </a:r>
            <a:r>
              <a:rPr lang="en-AU" b="1" dirty="0" smtClean="0">
                <a:solidFill>
                  <a:srgbClr val="6E360E"/>
                </a:solidFill>
                <a:latin typeface="Arial"/>
                <a:ea typeface="Times New Roman"/>
                <a:cs typeface="Times New Roman"/>
              </a:rPr>
              <a:t>2014</a:t>
            </a:r>
            <a:endParaRPr lang="en-AU" b="1" dirty="0">
              <a:solidFill>
                <a:srgbClr val="6E360E"/>
              </a:solidFill>
              <a:effectLst/>
              <a:latin typeface="Arial"/>
              <a:ea typeface="Times New Roman"/>
              <a:cs typeface="Times New Roman"/>
            </a:endParaRPr>
          </a:p>
        </p:txBody>
      </p:sp>
      <p:sp>
        <p:nvSpPr>
          <p:cNvPr id="3" name="Slide Number Placeholder 2"/>
          <p:cNvSpPr>
            <a:spLocks noGrp="1"/>
          </p:cNvSpPr>
          <p:nvPr>
            <p:ph type="sldNum" sz="quarter" idx="11"/>
          </p:nvPr>
        </p:nvSpPr>
        <p:spPr/>
        <p:txBody>
          <a:bodyPr/>
          <a:lstStyle/>
          <a:p>
            <a:pPr>
              <a:defRPr/>
            </a:pPr>
            <a:fld id="{FCFF9311-90E3-4F37-9C4A-C6FBC78A9115}" type="slidenum">
              <a:rPr lang="en-US" smtClean="0"/>
              <a:pPr>
                <a:defRPr/>
              </a:pPr>
              <a:t>5</a:t>
            </a:fld>
            <a:endParaRPr lang="en-US"/>
          </a:p>
        </p:txBody>
      </p:sp>
      <p:graphicFrame>
        <p:nvGraphicFramePr>
          <p:cNvPr id="7" name="Chart 6"/>
          <p:cNvGraphicFramePr>
            <a:graphicFrameLocks/>
          </p:cNvGraphicFramePr>
          <p:nvPr>
            <p:extLst>
              <p:ext uri="{D42A27DB-BD31-4B8C-83A1-F6EECF244321}">
                <p14:modId xmlns:p14="http://schemas.microsoft.com/office/powerpoint/2010/main" val="1561616280"/>
              </p:ext>
            </p:extLst>
          </p:nvPr>
        </p:nvGraphicFramePr>
        <p:xfrm>
          <a:off x="1115616" y="1484784"/>
          <a:ext cx="7200800" cy="4608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1408940"/>
      </p:ext>
    </p:extLst>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51521" y="260648"/>
            <a:ext cx="6336704" cy="1071563"/>
          </a:xfrm>
        </p:spPr>
        <p:txBody>
          <a:bodyPr/>
          <a:lstStyle/>
          <a:p>
            <a:r>
              <a:rPr lang="en-AU" sz="2800" b="1" dirty="0" smtClean="0">
                <a:solidFill>
                  <a:srgbClr val="953735"/>
                </a:solidFill>
              </a:rPr>
              <a:t>80% to 100% school attendance </a:t>
            </a:r>
            <a:r>
              <a:rPr lang="en-AU" sz="2800" b="1" dirty="0">
                <a:solidFill>
                  <a:srgbClr val="953735"/>
                </a:solidFill>
              </a:rPr>
              <a:t>of </a:t>
            </a:r>
            <a:r>
              <a:rPr lang="en-AU" sz="2800" b="1" dirty="0" smtClean="0">
                <a:solidFill>
                  <a:srgbClr val="953735"/>
                </a:solidFill>
              </a:rPr>
              <a:t>Aboriginal children </a:t>
            </a:r>
            <a:r>
              <a:rPr lang="en-AU" sz="2800" b="1" dirty="0">
                <a:solidFill>
                  <a:srgbClr val="953735"/>
                </a:solidFill>
              </a:rPr>
              <a:t>in the NT by </a:t>
            </a:r>
            <a:r>
              <a:rPr lang="en-AU" sz="2800" b="1" dirty="0" smtClean="0">
                <a:solidFill>
                  <a:srgbClr val="953735"/>
                </a:solidFill>
              </a:rPr>
              <a:t>Region, 2009-2013</a:t>
            </a:r>
            <a:endParaRPr lang="en-AU" sz="2800" b="1" dirty="0">
              <a:solidFill>
                <a:srgbClr val="953735"/>
              </a:solidFill>
            </a:endParaRPr>
          </a:p>
        </p:txBody>
      </p:sp>
      <p:graphicFrame>
        <p:nvGraphicFramePr>
          <p:cNvPr id="7" name="Chart 6"/>
          <p:cNvGraphicFramePr>
            <a:graphicFrameLocks/>
          </p:cNvGraphicFramePr>
          <p:nvPr>
            <p:extLst>
              <p:ext uri="{D42A27DB-BD31-4B8C-83A1-F6EECF244321}">
                <p14:modId xmlns:p14="http://schemas.microsoft.com/office/powerpoint/2010/main" val="528689043"/>
              </p:ext>
            </p:extLst>
          </p:nvPr>
        </p:nvGraphicFramePr>
        <p:xfrm>
          <a:off x="1259632" y="1414463"/>
          <a:ext cx="6696075" cy="4391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5075461"/>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chart seriesIdx="3"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chart seriesIdx="4" categoryIdx="-4" bldStep="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chart seriesIdx="5"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624"/>
            <a:ext cx="6804248" cy="1384995"/>
          </a:xfrm>
          <a:prstGeom prst="rect">
            <a:avLst/>
          </a:prstGeom>
        </p:spPr>
        <p:txBody>
          <a:bodyPr wrap="square">
            <a:spAutoFit/>
          </a:bodyPr>
          <a:lstStyle/>
          <a:p>
            <a:pPr eaLnBrk="0" fontAlgn="base" hangingPunct="0">
              <a:spcBef>
                <a:spcPct val="0"/>
              </a:spcBef>
              <a:spcAft>
                <a:spcPct val="0"/>
              </a:spcAft>
              <a:defRPr/>
            </a:pPr>
            <a:r>
              <a:rPr lang="en-AU" sz="2800" b="1" kern="0" dirty="0">
                <a:solidFill>
                  <a:srgbClr val="953735"/>
                </a:solidFill>
                <a:ea typeface="ＭＳ Ｐゴシック" pitchFamily="4" charset="-128"/>
              </a:rPr>
              <a:t>Rate per 100,000 of Alcohol Related Assaults by </a:t>
            </a:r>
            <a:r>
              <a:rPr lang="en-AU" sz="2800" b="1" kern="0" dirty="0" smtClean="0">
                <a:solidFill>
                  <a:srgbClr val="953735"/>
                </a:solidFill>
                <a:ea typeface="ＭＳ Ｐゴシック" pitchFamily="4" charset="-128"/>
              </a:rPr>
              <a:t>Region 12 months ending January 2014</a:t>
            </a:r>
            <a:endParaRPr lang="en-AU" sz="2800" b="1" kern="0" dirty="0">
              <a:solidFill>
                <a:srgbClr val="953735"/>
              </a:solidFill>
              <a:ea typeface="ＭＳ Ｐゴシック" pitchFamily="4" charset="-128"/>
            </a:endParaRPr>
          </a:p>
        </p:txBody>
      </p:sp>
      <p:sp>
        <p:nvSpPr>
          <p:cNvPr id="4" name="Slide Number Placeholder 3"/>
          <p:cNvSpPr>
            <a:spLocks noGrp="1"/>
          </p:cNvSpPr>
          <p:nvPr>
            <p:ph type="sldNum" sz="quarter" idx="11"/>
          </p:nvPr>
        </p:nvSpPr>
        <p:spPr/>
        <p:txBody>
          <a:bodyPr/>
          <a:lstStyle/>
          <a:p>
            <a:pPr>
              <a:defRPr/>
            </a:pPr>
            <a:fld id="{ADB2FA94-BB9E-4F72-AF6E-3D7D031BCE6F}" type="slidenum">
              <a:rPr lang="en-US" smtClean="0">
                <a:solidFill>
                  <a:srgbClr val="000000"/>
                </a:solidFill>
              </a:rPr>
              <a:pPr>
                <a:defRPr/>
              </a:pPr>
              <a:t>7</a:t>
            </a:fld>
            <a:endParaRPr lang="en-US">
              <a:solidFill>
                <a:srgbClr val="000000"/>
              </a:solidFill>
            </a:endParaRPr>
          </a:p>
        </p:txBody>
      </p:sp>
      <p:sp>
        <p:nvSpPr>
          <p:cNvPr id="8" name="TextBox 1"/>
          <p:cNvSpPr txBox="1"/>
          <p:nvPr/>
        </p:nvSpPr>
        <p:spPr>
          <a:xfrm>
            <a:off x="123498" y="5661248"/>
            <a:ext cx="6557251" cy="44227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AU" sz="900" dirty="0"/>
              <a:t>Source: </a:t>
            </a:r>
            <a:r>
              <a:rPr lang="en-AU" sz="900" dirty="0" smtClean="0"/>
              <a:t>AGD 2014, QPS 2012 and VP 2013</a:t>
            </a:r>
          </a:p>
          <a:p>
            <a:r>
              <a:rPr lang="en-AU" sz="900" dirty="0" smtClean="0"/>
              <a:t>* The Qld and Vic rate is based on 2011-12 data and is of overall assaults not just incidents involving alcohol.</a:t>
            </a:r>
          </a:p>
          <a:p>
            <a:pPr marL="0" marR="0" indent="0" defTabSz="914400" eaLnBrk="1" fontAlgn="auto" latinLnBrk="0" hangingPunct="1">
              <a:lnSpc>
                <a:spcPct val="100000"/>
              </a:lnSpc>
              <a:spcBef>
                <a:spcPts val="0"/>
              </a:spcBef>
              <a:spcAft>
                <a:spcPts val="0"/>
              </a:spcAft>
              <a:buClrTx/>
              <a:buSzTx/>
              <a:buFontTx/>
              <a:buNone/>
              <a:tabLst/>
              <a:defRPr/>
            </a:pPr>
            <a:r>
              <a:rPr lang="en-AU" sz="1000" dirty="0" smtClean="0"/>
              <a:t>.</a:t>
            </a:r>
            <a:endParaRPr lang="en-AU" sz="1000" dirty="0"/>
          </a:p>
        </p:txBody>
      </p:sp>
      <p:graphicFrame>
        <p:nvGraphicFramePr>
          <p:cNvPr id="12" name="Chart 11"/>
          <p:cNvGraphicFramePr>
            <a:graphicFrameLocks/>
          </p:cNvGraphicFramePr>
          <p:nvPr>
            <p:extLst>
              <p:ext uri="{D42A27DB-BD31-4B8C-83A1-F6EECF244321}">
                <p14:modId xmlns:p14="http://schemas.microsoft.com/office/powerpoint/2010/main" val="223490841"/>
              </p:ext>
            </p:extLst>
          </p:nvPr>
        </p:nvGraphicFramePr>
        <p:xfrm>
          <a:off x="251520" y="1360711"/>
          <a:ext cx="8424936" cy="43005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2419914"/>
      </p:ext>
    </p:extLst>
  </p:cSld>
  <p:clrMapOvr>
    <a:masterClrMapping/>
  </p:clrMapOvr>
  <p:transition>
    <p:push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496" y="228600"/>
            <a:ext cx="6732240" cy="1143000"/>
          </a:xfrm>
        </p:spPr>
        <p:txBody>
          <a:bodyPr/>
          <a:lstStyle/>
          <a:p>
            <a:pPr algn="ctr" eaLnBrk="1" fontAlgn="auto" hangingPunct="1">
              <a:spcAft>
                <a:spcPts val="0"/>
              </a:spcAft>
              <a:defRPr/>
            </a:pPr>
            <a:r>
              <a:rPr lang="en-AU" sz="2800" b="1" dirty="0" smtClean="0">
                <a:solidFill>
                  <a:srgbClr val="953735"/>
                </a:solidFill>
              </a:rPr>
              <a:t>Violence in the Northern Territory</a:t>
            </a:r>
          </a:p>
        </p:txBody>
      </p:sp>
      <p:sp>
        <p:nvSpPr>
          <p:cNvPr id="51203" name="Rectangle 3"/>
          <p:cNvSpPr>
            <a:spLocks noGrp="1" noChangeArrowheads="1"/>
          </p:cNvSpPr>
          <p:nvPr>
            <p:ph idx="1"/>
          </p:nvPr>
        </p:nvSpPr>
        <p:spPr>
          <a:xfrm>
            <a:off x="228600" y="1655440"/>
            <a:ext cx="8686800" cy="4797896"/>
          </a:xfrm>
        </p:spPr>
        <p:txBody>
          <a:bodyPr>
            <a:normAutofit fontScale="70000" lnSpcReduction="20000"/>
          </a:bodyPr>
          <a:lstStyle/>
          <a:p>
            <a:pPr eaLnBrk="1" fontAlgn="auto" hangingPunct="1">
              <a:spcAft>
                <a:spcPts val="0"/>
              </a:spcAft>
              <a:defRPr/>
            </a:pPr>
            <a:r>
              <a:rPr lang="en-AU" sz="4000" dirty="0" smtClean="0"/>
              <a:t>Aboriginal people in the NT are twice as likely to be hospitalised for assault as are Aboriginal people in the rest of Australia (AIHW).</a:t>
            </a:r>
          </a:p>
          <a:p>
            <a:pPr eaLnBrk="1" fontAlgn="auto" hangingPunct="1">
              <a:spcAft>
                <a:spcPts val="0"/>
              </a:spcAft>
              <a:defRPr/>
            </a:pPr>
            <a:endParaRPr lang="en-AU" sz="4000" dirty="0" smtClean="0"/>
          </a:p>
          <a:p>
            <a:pPr marL="0" indent="0" eaLnBrk="1" fontAlgn="auto" hangingPunct="1">
              <a:spcAft>
                <a:spcPts val="0"/>
              </a:spcAft>
              <a:buNone/>
              <a:defRPr/>
            </a:pPr>
            <a:endParaRPr lang="en-AU" sz="4000" dirty="0" smtClean="0"/>
          </a:p>
          <a:p>
            <a:pPr eaLnBrk="1" fontAlgn="auto" hangingPunct="1">
              <a:spcAft>
                <a:spcPts val="0"/>
              </a:spcAft>
              <a:defRPr/>
            </a:pPr>
            <a:r>
              <a:rPr lang="en-AU" sz="4000" dirty="0" smtClean="0"/>
              <a:t>The latest </a:t>
            </a:r>
            <a:r>
              <a:rPr lang="en-AU" sz="4000" i="1" dirty="0" smtClean="0"/>
              <a:t>Closing the Gap </a:t>
            </a:r>
            <a:r>
              <a:rPr lang="en-AU" sz="4000" dirty="0" smtClean="0"/>
              <a:t>report </a:t>
            </a:r>
            <a:r>
              <a:rPr lang="en-AU" sz="4000" dirty="0"/>
              <a:t>revealed that the night patrols which were set up as a first response to violence or potential violence, dealt with over </a:t>
            </a:r>
            <a:r>
              <a:rPr lang="en-AU" sz="4000" dirty="0" smtClean="0"/>
              <a:t>84,700 </a:t>
            </a:r>
            <a:r>
              <a:rPr lang="en-AU" sz="4000" dirty="0"/>
              <a:t>incidents in the last </a:t>
            </a:r>
            <a:r>
              <a:rPr lang="en-AU" sz="4000" dirty="0" smtClean="0"/>
              <a:t>6 month reporting period, or 160,000 incidents p.a. </a:t>
            </a:r>
            <a:r>
              <a:rPr lang="en-AU" sz="4000" dirty="0"/>
              <a:t>– that is in a target area of around </a:t>
            </a:r>
            <a:r>
              <a:rPr lang="en-AU" sz="4000" dirty="0" smtClean="0"/>
              <a:t>30,000 </a:t>
            </a:r>
            <a:r>
              <a:rPr lang="en-AU" sz="4000" dirty="0"/>
              <a:t>adults</a:t>
            </a:r>
            <a:r>
              <a:rPr lang="en-AU" sz="4000" dirty="0" smtClean="0"/>
              <a:t>.</a:t>
            </a:r>
          </a:p>
          <a:p>
            <a:pPr eaLnBrk="1" fontAlgn="auto" hangingPunct="1">
              <a:spcAft>
                <a:spcPts val="0"/>
              </a:spcAft>
              <a:buFont typeface="Wingdings 2" pitchFamily="18" charset="2"/>
              <a:buNone/>
              <a:defRPr/>
            </a:pPr>
            <a:r>
              <a:rPr lang="en-AU" dirty="0" smtClean="0"/>
              <a:t>		</a:t>
            </a:r>
            <a:endParaRPr lang="en-AU" sz="2100" dirty="0" smtClean="0"/>
          </a:p>
        </p:txBody>
      </p:sp>
    </p:spTree>
    <p:extLst>
      <p:ext uri="{BB962C8B-B14F-4D97-AF65-F5344CB8AC3E}">
        <p14:creationId xmlns:p14="http://schemas.microsoft.com/office/powerpoint/2010/main" val="3467210316"/>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0637"/>
            <a:ext cx="7092280" cy="954107"/>
          </a:xfrm>
          <a:prstGeom prst="rect">
            <a:avLst/>
          </a:prstGeom>
        </p:spPr>
        <p:txBody>
          <a:bodyPr wrap="square">
            <a:spAutoFit/>
          </a:bodyPr>
          <a:lstStyle/>
          <a:p>
            <a:pPr>
              <a:defRPr/>
            </a:pPr>
            <a:r>
              <a:rPr lang="en-AU" sz="2800" b="1" kern="0" dirty="0" smtClean="0">
                <a:solidFill>
                  <a:srgbClr val="7F2C04"/>
                </a:solidFill>
                <a:latin typeface="Arial"/>
              </a:rPr>
              <a:t>Hospitalisation of NT Indigenous women due to assault, 2008-09 – 2011-12</a:t>
            </a:r>
            <a:endParaRPr lang="en-AU" sz="2800" b="1" kern="0" dirty="0">
              <a:solidFill>
                <a:srgbClr val="7F2C04"/>
              </a:solidFill>
              <a:latin typeface="Arial"/>
            </a:endParaRPr>
          </a:p>
        </p:txBody>
      </p:sp>
      <p:sp>
        <p:nvSpPr>
          <p:cNvPr id="4" name="Slide Number Placeholder 3"/>
          <p:cNvSpPr>
            <a:spLocks noGrp="1"/>
          </p:cNvSpPr>
          <p:nvPr>
            <p:ph type="sldNum" sz="quarter" idx="11"/>
          </p:nvPr>
        </p:nvSpPr>
        <p:spPr/>
        <p:txBody>
          <a:bodyPr/>
          <a:lstStyle/>
          <a:p>
            <a:pPr>
              <a:defRPr/>
            </a:pPr>
            <a:fld id="{ADB2FA94-BB9E-4F72-AF6E-3D7D031BCE6F}" type="slidenum">
              <a:rPr lang="en-US" smtClean="0"/>
              <a:pPr>
                <a:defRPr/>
              </a:pPr>
              <a:t>9</a:t>
            </a:fld>
            <a:endParaRPr lang="en-US"/>
          </a:p>
        </p:txBody>
      </p:sp>
      <p:graphicFrame>
        <p:nvGraphicFramePr>
          <p:cNvPr id="6" name="Chart 5"/>
          <p:cNvGraphicFramePr/>
          <p:nvPr>
            <p:extLst>
              <p:ext uri="{D42A27DB-BD31-4B8C-83A1-F6EECF244321}">
                <p14:modId xmlns:p14="http://schemas.microsoft.com/office/powerpoint/2010/main" val="3204475020"/>
              </p:ext>
            </p:extLst>
          </p:nvPr>
        </p:nvGraphicFramePr>
        <p:xfrm>
          <a:off x="1331640" y="1700808"/>
          <a:ext cx="6466155" cy="40520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178099"/>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0" bldStep="ptIn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0" categoryIdx="1" bldStep="ptIn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0" categoryIdx="2" bldStep="ptIn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chart seriesIdx="0" categoryIdx="3"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El"/>
        </p:bldSub>
      </p:bldGraphic>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9814</TotalTime>
  <Words>892</Words>
  <Application>Microsoft Office PowerPoint</Application>
  <PresentationFormat>On-screen Show (4:3)</PresentationFormat>
  <Paragraphs>173</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Calibri</vt:lpstr>
      <vt:lpstr>Osaka</vt:lpstr>
      <vt:lpstr>Times New Roman</vt:lpstr>
      <vt:lpstr>Wingdings 2</vt:lpstr>
      <vt:lpstr>Blank Presentation</vt:lpstr>
      <vt:lpstr>PowerPoint Presentation</vt:lpstr>
      <vt:lpstr>PowerPoint Presentation</vt:lpstr>
      <vt:lpstr>PowerPoint Presentation</vt:lpstr>
      <vt:lpstr>PowerPoint Presentation</vt:lpstr>
      <vt:lpstr>PowerPoint Presentation</vt:lpstr>
      <vt:lpstr>80% to 100% school attendance of Aboriginal children in the NT by Region, 2009-2013</vt:lpstr>
      <vt:lpstr>PowerPoint Presentation</vt:lpstr>
      <vt:lpstr>Violence in the Northern Territory</vt:lpstr>
      <vt:lpstr>PowerPoint Presentation</vt:lpstr>
      <vt:lpstr>PowerPoint Presentation</vt:lpstr>
      <vt:lpstr>Violence in the Northern Territory</vt:lpstr>
      <vt:lpstr>PowerPoint Presentation</vt:lpstr>
      <vt:lpstr>PowerPoint Presentation</vt:lpstr>
      <vt:lpstr>PowerPoint Presentation</vt:lpstr>
    </vt:vector>
  </TitlesOfParts>
  <Company>Department of Health and Community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One Vision</cp:lastModifiedBy>
  <cp:revision>287</cp:revision>
  <cp:lastPrinted>2014-01-20T23:24:00Z</cp:lastPrinted>
  <dcterms:created xsi:type="dcterms:W3CDTF">2008-09-22T02:53:26Z</dcterms:created>
  <dcterms:modified xsi:type="dcterms:W3CDTF">2014-10-27T22:52:38Z</dcterms:modified>
</cp:coreProperties>
</file>