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handoutMasterIdLst>
    <p:handoutMasterId r:id="rId18"/>
  </p:handoutMasterIdLst>
  <p:sldIdLst>
    <p:sldId id="256" r:id="rId2"/>
    <p:sldId id="259" r:id="rId3"/>
    <p:sldId id="261" r:id="rId4"/>
    <p:sldId id="266" r:id="rId5"/>
    <p:sldId id="262" r:id="rId6"/>
    <p:sldId id="263" r:id="rId7"/>
    <p:sldId id="264" r:id="rId8"/>
    <p:sldId id="276" r:id="rId9"/>
    <p:sldId id="277" r:id="rId10"/>
    <p:sldId id="271" r:id="rId11"/>
    <p:sldId id="272" r:id="rId12"/>
    <p:sldId id="273" r:id="rId13"/>
    <p:sldId id="274" r:id="rId14"/>
    <p:sldId id="275" r:id="rId15"/>
    <p:sldId id="260"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5F2EE7-D9BE-40ED-AE3D-A0770D0B79A7}">
          <p14:sldIdLst>
            <p14:sldId id="256"/>
          </p14:sldIdLst>
        </p14:section>
        <p14:section name="Untitled Section" id="{89C4572E-89AA-4B76-98B1-8E59B64902D3}">
          <p14:sldIdLst>
            <p14:sldId id="259"/>
            <p14:sldId id="261"/>
            <p14:sldId id="266"/>
            <p14:sldId id="262"/>
            <p14:sldId id="263"/>
            <p14:sldId id="264"/>
            <p14:sldId id="276"/>
            <p14:sldId id="277"/>
            <p14:sldId id="271"/>
            <p14:sldId id="272"/>
            <p14:sldId id="273"/>
            <p14:sldId id="274"/>
            <p14:sldId id="275"/>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98989"/>
    <a:srgbClr val="333333"/>
    <a:srgbClr val="697839"/>
    <a:srgbClr val="6ABBE4"/>
    <a:srgbClr val="3E9248"/>
    <a:srgbClr val="2D6BB5"/>
    <a:srgbClr val="3174C5"/>
    <a:srgbClr val="E6EDF6"/>
    <a:srgbClr val="F9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0" autoAdjust="0"/>
    <p:restoredTop sz="86386"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7232"/>
    </p:cViewPr>
  </p:outlineViewPr>
  <p:notesTextViewPr>
    <p:cViewPr>
      <p:scale>
        <a:sx n="1" d="1"/>
        <a:sy n="1" d="1"/>
      </p:scale>
      <p:origin x="0" y="0"/>
    </p:cViewPr>
  </p:notesTextViewPr>
  <p:sorterViewPr>
    <p:cViewPr>
      <p:scale>
        <a:sx n="66" d="100"/>
        <a:sy n="66" d="100"/>
      </p:scale>
      <p:origin x="0" y="160"/>
    </p:cViewPr>
  </p:sorterViewPr>
  <p:notesViewPr>
    <p:cSldViewPr>
      <p:cViewPr varScale="1">
        <p:scale>
          <a:sx n="76" d="100"/>
          <a:sy n="76" d="100"/>
        </p:scale>
        <p:origin x="-25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1"/>
            <a:ext cx="2945659" cy="496411"/>
          </a:xfrm>
          <a:prstGeom prst="rect">
            <a:avLst/>
          </a:prstGeom>
        </p:spPr>
        <p:txBody>
          <a:bodyPr vert="horz" lIns="91440" tIns="45720" rIns="91440" bIns="45720" rtlCol="0"/>
          <a:lstStyle>
            <a:lvl1pPr algn="r">
              <a:defRPr sz="1200"/>
            </a:lvl1pPr>
          </a:lstStyle>
          <a:p>
            <a:fld id="{023DC26F-45D0-475F-A92A-335E05BEDCF1}" type="datetimeFigureOut">
              <a:rPr lang="en-AU" smtClean="0"/>
              <a:t>28/10/2014</a:t>
            </a:fld>
            <a:endParaRPr lang="en-AU"/>
          </a:p>
        </p:txBody>
      </p:sp>
      <p:sp>
        <p:nvSpPr>
          <p:cNvPr id="4" name="Footer Placeholder 3"/>
          <p:cNvSpPr>
            <a:spLocks noGrp="1"/>
          </p:cNvSpPr>
          <p:nvPr>
            <p:ph type="ftr" sz="quarter" idx="2"/>
          </p:nvPr>
        </p:nvSpPr>
        <p:spPr>
          <a:xfrm>
            <a:off x="0" y="9430092"/>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30092"/>
            <a:ext cx="2945659" cy="496411"/>
          </a:xfrm>
          <a:prstGeom prst="rect">
            <a:avLst/>
          </a:prstGeom>
        </p:spPr>
        <p:txBody>
          <a:bodyPr vert="horz" lIns="91440" tIns="45720" rIns="91440" bIns="45720" rtlCol="0" anchor="b"/>
          <a:lstStyle>
            <a:lvl1pPr algn="r">
              <a:defRPr sz="1200"/>
            </a:lvl1pPr>
          </a:lstStyle>
          <a:p>
            <a:fld id="{5A1E9F83-D298-4A2D-BF97-43BF3C2882DA}" type="slidenum">
              <a:rPr lang="en-AU" smtClean="0"/>
              <a:t>‹#›</a:t>
            </a:fld>
            <a:endParaRPr lang="en-AU"/>
          </a:p>
        </p:txBody>
      </p:sp>
    </p:spTree>
    <p:extLst>
      <p:ext uri="{BB962C8B-B14F-4D97-AF65-F5344CB8AC3E}">
        <p14:creationId xmlns:p14="http://schemas.microsoft.com/office/powerpoint/2010/main" val="71124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7DCCA6BD-DBF3-449B-9485-E0AFC9D3A38A}" type="datetimeFigureOut">
              <a:rPr lang="en-AU" smtClean="0"/>
              <a:t>28/10/2014</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8B55C26B-2A4A-4408-B806-051F49FC7DC2}" type="slidenum">
              <a:rPr lang="en-AU" smtClean="0"/>
              <a:t>‹#›</a:t>
            </a:fld>
            <a:endParaRPr lang="en-AU"/>
          </a:p>
        </p:txBody>
      </p:sp>
    </p:spTree>
    <p:extLst>
      <p:ext uri="{BB962C8B-B14F-4D97-AF65-F5344CB8AC3E}">
        <p14:creationId xmlns:p14="http://schemas.microsoft.com/office/powerpoint/2010/main" val="1972645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55C26B-2A4A-4408-B806-051F49FC7DC2}" type="slidenum">
              <a:rPr lang="en-AU" smtClean="0"/>
              <a:t>1</a:t>
            </a:fld>
            <a:endParaRPr lang="en-AU"/>
          </a:p>
        </p:txBody>
      </p:sp>
    </p:spTree>
    <p:extLst>
      <p:ext uri="{BB962C8B-B14F-4D97-AF65-F5344CB8AC3E}">
        <p14:creationId xmlns:p14="http://schemas.microsoft.com/office/powerpoint/2010/main" val="110727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55C26B-2A4A-4408-B806-051F49FC7DC2}" type="slidenum">
              <a:rPr lang="en-AU" smtClean="0"/>
              <a:t>12</a:t>
            </a:fld>
            <a:endParaRPr lang="en-AU"/>
          </a:p>
        </p:txBody>
      </p:sp>
    </p:spTree>
    <p:extLst>
      <p:ext uri="{BB962C8B-B14F-4D97-AF65-F5344CB8AC3E}">
        <p14:creationId xmlns:p14="http://schemas.microsoft.com/office/powerpoint/2010/main" val="221698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55C26B-2A4A-4408-B806-051F49FC7DC2}" type="slidenum">
              <a:rPr lang="en-AU" smtClean="0"/>
              <a:t>13</a:t>
            </a:fld>
            <a:endParaRPr lang="en-AU"/>
          </a:p>
        </p:txBody>
      </p:sp>
    </p:spTree>
    <p:extLst>
      <p:ext uri="{BB962C8B-B14F-4D97-AF65-F5344CB8AC3E}">
        <p14:creationId xmlns:p14="http://schemas.microsoft.com/office/powerpoint/2010/main" val="371343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B55C26B-2A4A-4408-B806-051F49FC7DC2}" type="slidenum">
              <a:rPr lang="en-AU" smtClean="0"/>
              <a:t>14</a:t>
            </a:fld>
            <a:endParaRPr lang="en-AU"/>
          </a:p>
        </p:txBody>
      </p:sp>
    </p:spTree>
    <p:extLst>
      <p:ext uri="{BB962C8B-B14F-4D97-AF65-F5344CB8AC3E}">
        <p14:creationId xmlns:p14="http://schemas.microsoft.com/office/powerpoint/2010/main" val="784868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 y="0"/>
            <a:ext cx="9144000" cy="6874686"/>
          </a:xfrm>
          <a:prstGeom prst="rect">
            <a:avLst/>
          </a:prstGeom>
        </p:spPr>
      </p:pic>
      <p:sp>
        <p:nvSpPr>
          <p:cNvPr id="22" name="Title 1"/>
          <p:cNvSpPr>
            <a:spLocks noGrp="1"/>
          </p:cNvSpPr>
          <p:nvPr>
            <p:ph type="title" hasCustomPrompt="1"/>
          </p:nvPr>
        </p:nvSpPr>
        <p:spPr>
          <a:xfrm>
            <a:off x="972746" y="274638"/>
            <a:ext cx="8013576" cy="1143000"/>
          </a:xfrm>
        </p:spPr>
        <p:txBody>
          <a:bodyPr>
            <a:normAutofit/>
          </a:bodyPr>
          <a:lstStyle>
            <a:lvl1pPr algn="r">
              <a:defRPr sz="3600" b="1">
                <a:solidFill>
                  <a:srgbClr val="697839"/>
                </a:solidFill>
              </a:defRPr>
            </a:lvl1pPr>
          </a:lstStyle>
          <a:p>
            <a:r>
              <a:rPr lang="en-US" dirty="0" smtClean="0"/>
              <a:t>Click to edit Master Title Style</a:t>
            </a:r>
            <a:endParaRPr lang="en-AU" dirty="0"/>
          </a:p>
        </p:txBody>
      </p:sp>
      <p:sp>
        <p:nvSpPr>
          <p:cNvPr id="24" name="Text Placeholder 2"/>
          <p:cNvSpPr>
            <a:spLocks noGrp="1"/>
          </p:cNvSpPr>
          <p:nvPr>
            <p:ph type="body" idx="1" hasCustomPrompt="1"/>
          </p:nvPr>
        </p:nvSpPr>
        <p:spPr>
          <a:xfrm>
            <a:off x="730855" y="5522912"/>
            <a:ext cx="8255467" cy="480565"/>
          </a:xfrm>
        </p:spPr>
        <p:txBody>
          <a:bodyPr anchor="b"/>
          <a:lstStyle>
            <a:lvl1pPr marL="0" indent="0" algn="r">
              <a:buNone/>
              <a:defRPr sz="2000">
                <a:solidFill>
                  <a:srgbClr val="33333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26" name="Text Placeholder 2"/>
          <p:cNvSpPr>
            <a:spLocks noGrp="1"/>
          </p:cNvSpPr>
          <p:nvPr>
            <p:ph type="body" idx="13" hasCustomPrompt="1"/>
          </p:nvPr>
        </p:nvSpPr>
        <p:spPr>
          <a:xfrm>
            <a:off x="730855" y="6039197"/>
            <a:ext cx="8255467" cy="360040"/>
          </a:xfrm>
        </p:spPr>
        <p:txBody>
          <a:bodyPr anchor="b">
            <a:normAutofit/>
          </a:bodyPr>
          <a:lstStyle>
            <a:lvl1pPr marL="0" indent="0" algn="r">
              <a:buNone/>
              <a:defRPr sz="18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1641056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3" name="Title 1"/>
          <p:cNvSpPr>
            <a:spLocks noGrp="1"/>
          </p:cNvSpPr>
          <p:nvPr>
            <p:ph type="title"/>
          </p:nvPr>
        </p:nvSpPr>
        <p:spPr>
          <a:xfrm>
            <a:off x="457200" y="274638"/>
            <a:ext cx="8229600" cy="1143000"/>
          </a:xfrm>
        </p:spPr>
        <p:txBody>
          <a:bodyPr/>
          <a:lstStyle>
            <a:lvl1pPr algn="l">
              <a:defRPr lang="en-US" sz="2800" kern="1200" dirty="0" smtClean="0">
                <a:solidFill>
                  <a:srgbClr val="898989"/>
                </a:solidFill>
                <a:latin typeface="Calibri" pitchFamily="34" charset="0"/>
                <a:ea typeface="ＭＳ Ｐゴシック" pitchFamily="34" charset="-128"/>
                <a:cs typeface="+mn-cs"/>
              </a:defRPr>
            </a:lvl1pPr>
          </a:lstStyle>
          <a:p>
            <a:r>
              <a:rPr lang="en-US" dirty="0" smtClean="0"/>
              <a:t>Click to edit Master title style</a:t>
            </a:r>
            <a:endParaRPr lang="en-AU" dirty="0"/>
          </a:p>
        </p:txBody>
      </p:sp>
      <p:sp>
        <p:nvSpPr>
          <p:cNvPr id="25" name="Content Placeholder 2"/>
          <p:cNvSpPr>
            <a:spLocks noGrp="1"/>
          </p:cNvSpPr>
          <p:nvPr>
            <p:ph idx="1"/>
          </p:nvPr>
        </p:nvSpPr>
        <p:spPr>
          <a:xfrm>
            <a:off x="457200" y="1600200"/>
            <a:ext cx="8229600" cy="4525963"/>
          </a:xfrm>
        </p:spPr>
        <p:txBody>
          <a:bodyPr/>
          <a:lstStyle>
            <a:lvl1pPr>
              <a:defRPr lang="en-US" sz="2400" kern="1200" smtClean="0">
                <a:solidFill>
                  <a:srgbClr val="333333"/>
                </a:solidFill>
                <a:latin typeface="Calibri" pitchFamily="34" charset="0"/>
                <a:ea typeface="ＭＳ Ｐゴシック" pitchFamily="34" charset="-128"/>
                <a:cs typeface="+mn-cs"/>
              </a:defRPr>
            </a:lvl1pPr>
            <a:lvl2pPr>
              <a:defRPr sz="2400">
                <a:solidFill>
                  <a:srgbClr val="333333"/>
                </a:solidFill>
              </a:defRPr>
            </a:lvl2pPr>
            <a:lvl3pPr>
              <a:defRPr sz="2000">
                <a:solidFill>
                  <a:srgbClr val="333333"/>
                </a:solidFill>
              </a:defRPr>
            </a:lvl3pPr>
            <a:lvl4pPr>
              <a:defRPr sz="1800">
                <a:solidFill>
                  <a:srgbClr val="333333"/>
                </a:solidFill>
              </a:defRPr>
            </a:lvl4pPr>
            <a:lvl5pPr>
              <a:defRPr sz="1800">
                <a:solidFill>
                  <a:srgbClr val="33333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grpSp>
        <p:nvGrpSpPr>
          <p:cNvPr id="7" name="Group 1"/>
          <p:cNvGrpSpPr>
            <a:grpSpLocks/>
          </p:cNvGrpSpPr>
          <p:nvPr userDrawn="1"/>
        </p:nvGrpSpPr>
        <p:grpSpPr bwMode="auto">
          <a:xfrm>
            <a:off x="0" y="0"/>
            <a:ext cx="9145588" cy="6867525"/>
            <a:chOff x="0" y="0"/>
            <a:chExt cx="9145588" cy="6867525"/>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t="2016"/>
            <a:stretch>
              <a:fillRect/>
            </a:stretch>
          </p:blipFill>
          <p:spPr bwMode="auto">
            <a:xfrm>
              <a:off x="0" y="0"/>
              <a:ext cx="9144000" cy="1419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3" y="452438"/>
              <a:ext cx="1500187" cy="148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l="240" b="2016"/>
            <a:stretch>
              <a:fillRect/>
            </a:stretch>
          </p:blipFill>
          <p:spPr bwMode="auto">
            <a:xfrm>
              <a:off x="0" y="5346700"/>
              <a:ext cx="9145588" cy="1520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val="3722204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7" name="Group 1"/>
          <p:cNvGrpSpPr>
            <a:grpSpLocks/>
          </p:cNvGrpSpPr>
          <p:nvPr userDrawn="1"/>
        </p:nvGrpSpPr>
        <p:grpSpPr bwMode="auto">
          <a:xfrm>
            <a:off x="0" y="0"/>
            <a:ext cx="9145588" cy="6867525"/>
            <a:chOff x="0" y="0"/>
            <a:chExt cx="9145588" cy="6867525"/>
          </a:xfrm>
        </p:grpSpPr>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t="2016"/>
            <a:stretch>
              <a:fillRect/>
            </a:stretch>
          </p:blipFill>
          <p:spPr bwMode="auto">
            <a:xfrm>
              <a:off x="0" y="0"/>
              <a:ext cx="9144000" cy="1419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3" y="452438"/>
              <a:ext cx="1500187" cy="1489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l="240" b="2016"/>
            <a:stretch>
              <a:fillRect/>
            </a:stretch>
          </p:blipFill>
          <p:spPr bwMode="auto">
            <a:xfrm>
              <a:off x="0" y="5346700"/>
              <a:ext cx="9145588" cy="1520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2" name="Text Placeholder 2"/>
          <p:cNvSpPr>
            <a:spLocks noGrp="1"/>
          </p:cNvSpPr>
          <p:nvPr>
            <p:ph type="body" idx="1" hasCustomPrompt="1"/>
          </p:nvPr>
        </p:nvSpPr>
        <p:spPr>
          <a:xfrm>
            <a:off x="468313" y="2245867"/>
            <a:ext cx="8255467" cy="480565"/>
          </a:xfrm>
        </p:spPr>
        <p:txBody>
          <a:bodyPr anchor="b">
            <a:normAutofit/>
          </a:bodyPr>
          <a:lstStyle>
            <a:lvl1pPr marL="0" indent="0" algn="l" defTabSz="914400" rtl="0" eaLnBrk="1" latinLnBrk="0" hangingPunct="1">
              <a:spcBef>
                <a:spcPct val="0"/>
              </a:spcBef>
              <a:buFontTx/>
              <a:buNone/>
              <a:defRPr lang="en-US" sz="2400" kern="1200" dirty="0" smtClean="0">
                <a:solidFill>
                  <a:srgbClr val="404040"/>
                </a:solidFill>
                <a:latin typeface="Calibri" pitchFamily="34" charset="0"/>
                <a:ea typeface="ＭＳ Ｐゴシック" pitchFamily="34" charset="-128"/>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Contact Details</a:t>
            </a:r>
          </a:p>
        </p:txBody>
      </p:sp>
    </p:spTree>
    <p:extLst>
      <p:ext uri="{BB962C8B-B14F-4D97-AF65-F5344CB8AC3E}">
        <p14:creationId xmlns:p14="http://schemas.microsoft.com/office/powerpoint/2010/main" val="3728470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80D5B-4231-4EB2-B540-00BAC5276EA0}" type="datetimeFigureOut">
              <a:rPr lang="en-AU" smtClean="0"/>
              <a:t>28/10/2014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EFA32-5415-490A-A398-2FA6D5523A56}" type="slidenum">
              <a:rPr lang="en-AU" smtClean="0"/>
              <a:t>‹#›</a:t>
            </a:fld>
            <a:endParaRPr lang="en-AU"/>
          </a:p>
        </p:txBody>
      </p:sp>
    </p:spTree>
    <p:extLst>
      <p:ext uri="{BB962C8B-B14F-4D97-AF65-F5344CB8AC3E}">
        <p14:creationId xmlns:p14="http://schemas.microsoft.com/office/powerpoint/2010/main" val="2758697568"/>
      </p:ext>
    </p:extLst>
  </p:cSld>
  <p:clrMap bg1="lt1" tx1="dk1" bg2="lt2" tx2="dk2" accent1="accent1" accent2="accent2" accent3="accent3" accent4="accent4" accent5="accent5" accent6="accent6" hlink="hlink" folHlink="folHlink"/>
  <p:sldLayoutIdLst>
    <p:sldLayoutId id="2147483679" r:id="rId1"/>
    <p:sldLayoutId id="2147483693" r:id="rId2"/>
    <p:sldLayoutId id="2147483691" r:id="rId3"/>
  </p:sldLayoutIdLst>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dianaew@me.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ngela.wadsworth@acem.org.au"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912" y="485800"/>
            <a:ext cx="8013576" cy="1143000"/>
          </a:xfrm>
        </p:spPr>
        <p:txBody>
          <a:bodyPr>
            <a:normAutofit fontScale="90000"/>
          </a:bodyPr>
          <a:lstStyle/>
          <a:p>
            <a:pPr algn="ctr"/>
            <a:r>
              <a:rPr lang="en-AU" sz="2800" dirty="0" smtClean="0"/>
              <a:t>Alcohol Harm and Violence: Where EDs Meets </a:t>
            </a:r>
            <a:br>
              <a:rPr lang="en-AU" sz="2800" dirty="0" smtClean="0"/>
            </a:br>
            <a:r>
              <a:rPr lang="en-AU" sz="2800" dirty="0" smtClean="0"/>
              <a:t>the  Streets</a:t>
            </a:r>
            <a:br>
              <a:rPr lang="en-AU" sz="2800" dirty="0" smtClean="0"/>
            </a:br>
            <a:endParaRPr lang="en-AU" sz="2800" dirty="0"/>
          </a:p>
        </p:txBody>
      </p:sp>
      <p:sp>
        <p:nvSpPr>
          <p:cNvPr id="3" name="Text Placeholder 2"/>
          <p:cNvSpPr>
            <a:spLocks noGrp="1"/>
          </p:cNvSpPr>
          <p:nvPr>
            <p:ph type="body" idx="1"/>
          </p:nvPr>
        </p:nvSpPr>
        <p:spPr>
          <a:xfrm>
            <a:off x="730855" y="5373216"/>
            <a:ext cx="8255467" cy="1080120"/>
          </a:xfrm>
        </p:spPr>
        <p:txBody>
          <a:bodyPr>
            <a:normAutofit lnSpcReduction="10000"/>
          </a:bodyPr>
          <a:lstStyle/>
          <a:p>
            <a:r>
              <a:rPr lang="en-AU" dirty="0" smtClean="0"/>
              <a:t>Dr Diana Egerton-Warburton </a:t>
            </a:r>
          </a:p>
          <a:p>
            <a:r>
              <a:rPr lang="en-AU" dirty="0" smtClean="0"/>
              <a:t>Chair, ACEM Public Health Committee</a:t>
            </a:r>
          </a:p>
          <a:p>
            <a:r>
              <a:rPr lang="en-AU" dirty="0" smtClean="0"/>
              <a:t>Lead Researcher, Alcohol Harm in EDs Project</a:t>
            </a:r>
            <a:endParaRPr lang="en-AU"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50" y="384116"/>
            <a:ext cx="1636842" cy="1623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1700808"/>
            <a:ext cx="5208820" cy="3414671"/>
          </a:xfrm>
          <a:prstGeom prst="rect">
            <a:avLst/>
          </a:prstGeom>
        </p:spPr>
      </p:pic>
    </p:spTree>
    <p:extLst>
      <p:ext uri="{BB962C8B-B14F-4D97-AF65-F5344CB8AC3E}">
        <p14:creationId xmlns:p14="http://schemas.microsoft.com/office/powerpoint/2010/main" val="33930807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92696"/>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Alcohol policy </a:t>
            </a:r>
            <a:endParaRPr lang="en-AU" sz="2800" dirty="0">
              <a:solidFill>
                <a:schemeClr val="bg1">
                  <a:lumMod val="65000"/>
                </a:schemeClr>
              </a:solidFill>
            </a:endParaRPr>
          </a:p>
        </p:txBody>
      </p:sp>
      <p:sp>
        <p:nvSpPr>
          <p:cNvPr id="5" name="TextBox 4"/>
          <p:cNvSpPr txBox="1"/>
          <p:nvPr/>
        </p:nvSpPr>
        <p:spPr>
          <a:xfrm>
            <a:off x="395536" y="2222862"/>
            <a:ext cx="8075240" cy="2862322"/>
          </a:xfrm>
          <a:prstGeom prst="rect">
            <a:avLst/>
          </a:prstGeom>
          <a:noFill/>
        </p:spPr>
        <p:txBody>
          <a:bodyPr wrap="square" rtlCol="0">
            <a:spAutoFit/>
          </a:bodyPr>
          <a:lstStyle/>
          <a:p>
            <a:pPr lvl="0"/>
            <a:r>
              <a:rPr lang="en-AU" dirty="0"/>
              <a:t>ACEM calls on governments in Australia and New Zealand to</a:t>
            </a:r>
            <a:r>
              <a:rPr lang="en-AU" dirty="0" smtClean="0"/>
              <a:t>:</a:t>
            </a:r>
            <a:br>
              <a:rPr lang="en-AU" dirty="0" smtClean="0"/>
            </a:br>
            <a:endParaRPr lang="en-AU" dirty="0" smtClean="0"/>
          </a:p>
          <a:p>
            <a:pPr lvl="0"/>
            <a:r>
              <a:rPr lang="en-AU" b="1" dirty="0" smtClean="0">
                <a:solidFill>
                  <a:srgbClr val="C00000"/>
                </a:solidFill>
              </a:rPr>
              <a:t>1. Add </a:t>
            </a:r>
            <a:r>
              <a:rPr lang="en-AU" b="1" dirty="0">
                <a:solidFill>
                  <a:srgbClr val="C00000"/>
                </a:solidFill>
              </a:rPr>
              <a:t>emergency department alcohol-related presentations to patient data sets</a:t>
            </a:r>
            <a:endParaRPr lang="en-AU" dirty="0">
              <a:solidFill>
                <a:srgbClr val="C00000"/>
              </a:solidFill>
            </a:endParaRPr>
          </a:p>
          <a:p>
            <a:r>
              <a:rPr lang="en-AU" dirty="0"/>
              <a:t> </a:t>
            </a:r>
          </a:p>
          <a:p>
            <a:r>
              <a:rPr lang="en-AU" dirty="0"/>
              <a:t>Mandatory collection of this data would provide:</a:t>
            </a:r>
          </a:p>
          <a:p>
            <a:pPr marL="285750" lvl="0" indent="-285750">
              <a:buFont typeface="Arial" panose="020B0604020202020204" pitchFamily="34" charset="0"/>
              <a:buChar char="•"/>
            </a:pPr>
            <a:r>
              <a:rPr lang="en-AU" dirty="0"/>
              <a:t>A clearer picture of the extent of alcohol-related presentations to </a:t>
            </a:r>
            <a:r>
              <a:rPr lang="en-AU" dirty="0" smtClean="0"/>
              <a:t>EDs</a:t>
            </a:r>
            <a:endParaRPr lang="en-AU" dirty="0"/>
          </a:p>
          <a:p>
            <a:pPr marL="285750" lvl="0" indent="-285750">
              <a:buFont typeface="Arial" panose="020B0604020202020204" pitchFamily="34" charset="0"/>
              <a:buChar char="•"/>
            </a:pPr>
            <a:r>
              <a:rPr lang="en-AU" dirty="0"/>
              <a:t>An evidence base to inform policy </a:t>
            </a:r>
            <a:r>
              <a:rPr lang="en-AU" dirty="0" smtClean="0"/>
              <a:t>decisions</a:t>
            </a:r>
            <a:endParaRPr lang="en-AU" dirty="0"/>
          </a:p>
          <a:p>
            <a:pPr marL="285750" lvl="0" indent="-285750">
              <a:buFont typeface="Arial" panose="020B0604020202020204" pitchFamily="34" charset="0"/>
              <a:buChar char="•"/>
            </a:pPr>
            <a:r>
              <a:rPr lang="en-AU" dirty="0"/>
              <a:t>A framework to enable evaluation of legislative measures introduced to address alcohol harm.</a:t>
            </a:r>
          </a:p>
          <a:p>
            <a:pPr lvl="0"/>
            <a:endParaRPr lang="en-AU" b="1" dirty="0" smtClean="0"/>
          </a:p>
        </p:txBody>
      </p:sp>
    </p:spTree>
    <p:extLst>
      <p:ext uri="{BB962C8B-B14F-4D97-AF65-F5344CB8AC3E}">
        <p14:creationId xmlns:p14="http://schemas.microsoft.com/office/powerpoint/2010/main" val="2364577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92696"/>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Alcohol policy </a:t>
            </a:r>
            <a:endParaRPr lang="en-AU" sz="2800" dirty="0">
              <a:solidFill>
                <a:schemeClr val="bg1">
                  <a:lumMod val="65000"/>
                </a:schemeClr>
              </a:solidFill>
            </a:endParaRPr>
          </a:p>
        </p:txBody>
      </p:sp>
      <p:sp>
        <p:nvSpPr>
          <p:cNvPr id="5" name="TextBox 4"/>
          <p:cNvSpPr txBox="1"/>
          <p:nvPr/>
        </p:nvSpPr>
        <p:spPr>
          <a:xfrm>
            <a:off x="395536" y="2222862"/>
            <a:ext cx="8075240" cy="1477328"/>
          </a:xfrm>
          <a:prstGeom prst="rect">
            <a:avLst/>
          </a:prstGeom>
          <a:noFill/>
        </p:spPr>
        <p:txBody>
          <a:bodyPr wrap="square" rtlCol="0">
            <a:spAutoFit/>
          </a:bodyPr>
          <a:lstStyle/>
          <a:p>
            <a:pPr lvl="0"/>
            <a:r>
              <a:rPr lang="en-AU" b="1" dirty="0" smtClean="0">
                <a:solidFill>
                  <a:srgbClr val="C00000"/>
                </a:solidFill>
              </a:rPr>
              <a:t>2. A screening</a:t>
            </a:r>
            <a:r>
              <a:rPr lang="en-AU" b="1" dirty="0">
                <a:solidFill>
                  <a:srgbClr val="C00000"/>
                </a:solidFill>
              </a:rPr>
              <a:t>, brief intervention and referral for treatment (‘Brief Intervention’) program for alcohol-affected patients in emergency departments</a:t>
            </a:r>
            <a:endParaRPr lang="en-AU" dirty="0">
              <a:solidFill>
                <a:srgbClr val="C00000"/>
              </a:solidFill>
            </a:endParaRPr>
          </a:p>
          <a:p>
            <a:endParaRPr lang="en-AU" dirty="0" smtClean="0"/>
          </a:p>
          <a:p>
            <a:r>
              <a:rPr lang="en-AU" dirty="0" smtClean="0"/>
              <a:t>ACEM </a:t>
            </a:r>
            <a:r>
              <a:rPr lang="en-AU" dirty="0"/>
              <a:t>would like to trial and evaluate an evidence-based Brief Intervention program designed for Australasian emergency departments. </a:t>
            </a:r>
            <a:endParaRPr lang="en-AU" b="1" dirty="0" smtClean="0"/>
          </a:p>
        </p:txBody>
      </p:sp>
    </p:spTree>
    <p:extLst>
      <p:ext uri="{BB962C8B-B14F-4D97-AF65-F5344CB8AC3E}">
        <p14:creationId xmlns:p14="http://schemas.microsoft.com/office/powerpoint/2010/main" val="2742590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92696"/>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a:solidFill>
                  <a:schemeClr val="bg1">
                    <a:lumMod val="65000"/>
                  </a:schemeClr>
                </a:solidFill>
              </a:rPr>
              <a:t>Alcohol policy </a:t>
            </a:r>
          </a:p>
        </p:txBody>
      </p:sp>
      <p:sp>
        <p:nvSpPr>
          <p:cNvPr id="5" name="TextBox 4"/>
          <p:cNvSpPr txBox="1"/>
          <p:nvPr/>
        </p:nvSpPr>
        <p:spPr>
          <a:xfrm>
            <a:off x="395536" y="2200796"/>
            <a:ext cx="8064896" cy="2308324"/>
          </a:xfrm>
          <a:prstGeom prst="rect">
            <a:avLst/>
          </a:prstGeom>
          <a:noFill/>
        </p:spPr>
        <p:txBody>
          <a:bodyPr wrap="square" rtlCol="0">
            <a:spAutoFit/>
          </a:bodyPr>
          <a:lstStyle/>
          <a:p>
            <a:pPr lvl="0"/>
            <a:r>
              <a:rPr lang="en-AU" b="1" dirty="0">
                <a:solidFill>
                  <a:srgbClr val="C00000"/>
                </a:solidFill>
              </a:rPr>
              <a:t>3</a:t>
            </a:r>
            <a:r>
              <a:rPr lang="en-AU" b="1" dirty="0" smtClean="0">
                <a:solidFill>
                  <a:srgbClr val="C00000"/>
                </a:solidFill>
              </a:rPr>
              <a:t>. </a:t>
            </a:r>
            <a:r>
              <a:rPr lang="en-AU" b="1" dirty="0">
                <a:solidFill>
                  <a:srgbClr val="C00000"/>
                </a:solidFill>
              </a:rPr>
              <a:t>Address availability and alcohol-related </a:t>
            </a:r>
            <a:r>
              <a:rPr lang="en-AU" b="1" dirty="0" smtClean="0">
                <a:solidFill>
                  <a:srgbClr val="C00000"/>
                </a:solidFill>
              </a:rPr>
              <a:t>violence</a:t>
            </a:r>
          </a:p>
          <a:p>
            <a:pPr lvl="0"/>
            <a:endParaRPr lang="en-AU" dirty="0"/>
          </a:p>
          <a:p>
            <a:pPr marL="285750" indent="-285750">
              <a:buFont typeface="Arial" panose="020B0604020202020204" pitchFamily="34" charset="0"/>
              <a:buChar char="•"/>
            </a:pPr>
            <a:r>
              <a:rPr lang="en-AU" dirty="0"/>
              <a:t>Whole of community </a:t>
            </a:r>
            <a:r>
              <a:rPr lang="en-AU" dirty="0" smtClean="0"/>
              <a:t>approach including: </a:t>
            </a:r>
            <a:endParaRPr lang="en-AU" dirty="0"/>
          </a:p>
          <a:p>
            <a:pPr marL="742950" lvl="1" indent="-285750">
              <a:buFont typeface="Arial" panose="020B0604020202020204" pitchFamily="34" charset="0"/>
              <a:buChar char="•"/>
            </a:pPr>
            <a:r>
              <a:rPr lang="en-AU" dirty="0" smtClean="0"/>
              <a:t>Introduce </a:t>
            </a:r>
            <a:r>
              <a:rPr lang="en-AU" dirty="0"/>
              <a:t>3am as the latest time for serving alcohol in pubs and clubs</a:t>
            </a:r>
          </a:p>
          <a:p>
            <a:pPr marL="742950" lvl="1" indent="-285750">
              <a:buFont typeface="Arial" panose="020B0604020202020204" pitchFamily="34" charset="0"/>
              <a:buChar char="•"/>
            </a:pPr>
            <a:r>
              <a:rPr lang="en-AU" dirty="0"/>
              <a:t>Maintain and extend the freeze on granting new late night licenses</a:t>
            </a:r>
          </a:p>
          <a:p>
            <a:pPr marL="742950" lvl="1" indent="-285750">
              <a:buFont typeface="Arial" panose="020B0604020202020204" pitchFamily="34" charset="0"/>
              <a:buChar char="•"/>
            </a:pPr>
            <a:r>
              <a:rPr lang="en-AU" dirty="0"/>
              <a:t>Introduce 10pm as the latest time for packaged liquor </a:t>
            </a:r>
            <a:r>
              <a:rPr lang="en-AU" dirty="0" smtClean="0"/>
              <a:t>sales</a:t>
            </a:r>
          </a:p>
          <a:p>
            <a:pPr marL="742950" lvl="1" indent="-285750">
              <a:buFont typeface="Arial" panose="020B0604020202020204" pitchFamily="34" charset="0"/>
              <a:buChar char="•"/>
            </a:pPr>
            <a:endParaRPr lang="en-AU" dirty="0" smtClean="0"/>
          </a:p>
          <a:p>
            <a:endParaRPr lang="en-AU" dirty="0">
              <a:effectLst/>
            </a:endParaRPr>
          </a:p>
        </p:txBody>
      </p:sp>
    </p:spTree>
    <p:extLst>
      <p:ext uri="{BB962C8B-B14F-4D97-AF65-F5344CB8AC3E}">
        <p14:creationId xmlns:p14="http://schemas.microsoft.com/office/powerpoint/2010/main" val="891469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92696"/>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a:solidFill>
                  <a:schemeClr val="bg1">
                    <a:lumMod val="65000"/>
                  </a:schemeClr>
                </a:solidFill>
              </a:rPr>
              <a:t>Alcohol policy </a:t>
            </a:r>
          </a:p>
        </p:txBody>
      </p:sp>
      <p:sp>
        <p:nvSpPr>
          <p:cNvPr id="5" name="TextBox 4"/>
          <p:cNvSpPr txBox="1"/>
          <p:nvPr/>
        </p:nvSpPr>
        <p:spPr>
          <a:xfrm>
            <a:off x="395536" y="1844824"/>
            <a:ext cx="8064896" cy="3139321"/>
          </a:xfrm>
          <a:prstGeom prst="rect">
            <a:avLst/>
          </a:prstGeom>
          <a:noFill/>
        </p:spPr>
        <p:txBody>
          <a:bodyPr wrap="square" rtlCol="0">
            <a:spAutoFit/>
          </a:bodyPr>
          <a:lstStyle/>
          <a:p>
            <a:pPr lvl="0"/>
            <a:r>
              <a:rPr lang="en-AU" dirty="0" smtClean="0"/>
              <a:t/>
            </a:r>
            <a:br>
              <a:rPr lang="en-AU" dirty="0" smtClean="0"/>
            </a:br>
            <a:r>
              <a:rPr lang="en-AU" b="1" dirty="0">
                <a:solidFill>
                  <a:srgbClr val="C00000"/>
                </a:solidFill>
              </a:rPr>
              <a:t>4</a:t>
            </a:r>
            <a:r>
              <a:rPr lang="en-AU" b="1" dirty="0" smtClean="0">
                <a:solidFill>
                  <a:srgbClr val="C00000"/>
                </a:solidFill>
              </a:rPr>
              <a:t>. Control </a:t>
            </a:r>
            <a:r>
              <a:rPr lang="en-AU" b="1" dirty="0">
                <a:solidFill>
                  <a:srgbClr val="C00000"/>
                </a:solidFill>
              </a:rPr>
              <a:t>the advertising and promotion of </a:t>
            </a:r>
            <a:r>
              <a:rPr lang="en-AU" b="1" dirty="0" smtClean="0">
                <a:solidFill>
                  <a:srgbClr val="C00000"/>
                </a:solidFill>
              </a:rPr>
              <a:t>alcohol</a:t>
            </a:r>
          </a:p>
          <a:p>
            <a:pPr lvl="0"/>
            <a:endParaRPr lang="en-AU" dirty="0"/>
          </a:p>
          <a:p>
            <a:pPr marL="285750" lvl="0" indent="-285750">
              <a:buFont typeface="Arial" panose="020B0604020202020204" pitchFamily="34" charset="0"/>
              <a:buChar char="•"/>
            </a:pPr>
            <a:r>
              <a:rPr lang="en-AU" dirty="0"/>
              <a:t>Young people are regularly exposed to advertisements depicting alcohol consumption as social, fun and inexpensive</a:t>
            </a:r>
          </a:p>
          <a:p>
            <a:pPr marL="285750" lvl="0" indent="-285750">
              <a:buFont typeface="Arial" panose="020B0604020202020204" pitchFamily="34" charset="0"/>
              <a:buChar char="•"/>
            </a:pPr>
            <a:r>
              <a:rPr lang="en-AU" dirty="0"/>
              <a:t>We would like to see greater efforts made to protect young audiences up to 25 years from alcohol advertising, and the </a:t>
            </a:r>
            <a:r>
              <a:rPr lang="en-AU" b="1" dirty="0" smtClean="0"/>
              <a:t>banning of </a:t>
            </a:r>
            <a:r>
              <a:rPr lang="en-AU" b="1" dirty="0"/>
              <a:t>alcohol sponsorship in sports</a:t>
            </a:r>
          </a:p>
          <a:p>
            <a:pPr marL="285750" lvl="0" indent="-285750">
              <a:buFont typeface="Arial" panose="020B0604020202020204" pitchFamily="34" charset="0"/>
              <a:buChar char="•"/>
            </a:pPr>
            <a:r>
              <a:rPr lang="en-AU" dirty="0"/>
              <a:t>Alcohol advertising in Australia is self-regulated by the alcohol and advertising industries. ACEM supports the establishment of an independent regulatory body for alcohol advertising, sponsorship and promotions.</a:t>
            </a:r>
          </a:p>
          <a:p>
            <a:r>
              <a:rPr lang="en-AU" dirty="0"/>
              <a:t> </a:t>
            </a:r>
          </a:p>
        </p:txBody>
      </p:sp>
    </p:spTree>
    <p:extLst>
      <p:ext uri="{BB962C8B-B14F-4D97-AF65-F5344CB8AC3E}">
        <p14:creationId xmlns:p14="http://schemas.microsoft.com/office/powerpoint/2010/main" val="30585179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92696"/>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a:solidFill>
                  <a:schemeClr val="bg1">
                    <a:lumMod val="65000"/>
                  </a:schemeClr>
                </a:solidFill>
              </a:rPr>
              <a:t>Alcohol policy </a:t>
            </a:r>
          </a:p>
        </p:txBody>
      </p:sp>
      <p:sp>
        <p:nvSpPr>
          <p:cNvPr id="5" name="TextBox 4"/>
          <p:cNvSpPr txBox="1"/>
          <p:nvPr/>
        </p:nvSpPr>
        <p:spPr>
          <a:xfrm>
            <a:off x="395536" y="1988841"/>
            <a:ext cx="8064896" cy="2585323"/>
          </a:xfrm>
          <a:prstGeom prst="rect">
            <a:avLst/>
          </a:prstGeom>
          <a:noFill/>
        </p:spPr>
        <p:txBody>
          <a:bodyPr wrap="square" rtlCol="0">
            <a:spAutoFit/>
          </a:bodyPr>
          <a:lstStyle/>
          <a:p>
            <a:pPr lvl="0"/>
            <a:r>
              <a:rPr lang="en-AU" dirty="0"/>
              <a:t> </a:t>
            </a:r>
          </a:p>
          <a:p>
            <a:pPr lvl="0"/>
            <a:r>
              <a:rPr lang="en-AU" b="1" dirty="0">
                <a:solidFill>
                  <a:srgbClr val="C00000"/>
                </a:solidFill>
              </a:rPr>
              <a:t>5</a:t>
            </a:r>
            <a:r>
              <a:rPr lang="en-AU" b="1" dirty="0" smtClean="0">
                <a:solidFill>
                  <a:srgbClr val="C00000"/>
                </a:solidFill>
              </a:rPr>
              <a:t>. Tax </a:t>
            </a:r>
            <a:r>
              <a:rPr lang="en-AU" b="1" dirty="0">
                <a:solidFill>
                  <a:srgbClr val="C00000"/>
                </a:solidFill>
              </a:rPr>
              <a:t>alcohol products according to their alcohol content, not their price</a:t>
            </a:r>
            <a:r>
              <a:rPr lang="en-AU" b="1" dirty="0" smtClean="0">
                <a:solidFill>
                  <a:srgbClr val="C00000"/>
                </a:solidFill>
              </a:rPr>
              <a:t>.</a:t>
            </a:r>
          </a:p>
          <a:p>
            <a:endParaRPr lang="en-AU" dirty="0"/>
          </a:p>
          <a:p>
            <a:r>
              <a:rPr lang="en-AU" dirty="0"/>
              <a:t>Alcohol products in Australia are taxed differently according to type, packaging, alcohol content and cost. The greatest discrepancy in the current system is the wine equalisation tax (WET). Wine is taxed according to its retail price rather than its alcohol content, resulting in cheaper wines attracting far less tax. ACEM supports measures to tax alcohol products according to their alcohol content.</a:t>
            </a:r>
          </a:p>
          <a:p>
            <a:endParaRPr lang="en-AU" dirty="0">
              <a:effectLst/>
            </a:endParaRPr>
          </a:p>
        </p:txBody>
      </p:sp>
    </p:spTree>
    <p:extLst>
      <p:ext uri="{BB962C8B-B14F-4D97-AF65-F5344CB8AC3E}">
        <p14:creationId xmlns:p14="http://schemas.microsoft.com/office/powerpoint/2010/main" val="40655990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8313" y="2677915"/>
            <a:ext cx="8255467" cy="1903213"/>
          </a:xfrm>
        </p:spPr>
        <p:txBody>
          <a:bodyPr>
            <a:normAutofit/>
          </a:bodyPr>
          <a:lstStyle/>
          <a:p>
            <a:r>
              <a:rPr lang="en-AU" dirty="0" smtClean="0"/>
              <a:t>Diana Egerton-Warburton</a:t>
            </a:r>
          </a:p>
          <a:p>
            <a:r>
              <a:rPr lang="en-AU" dirty="0" smtClean="0">
                <a:hlinkClick r:id="rId2"/>
              </a:rPr>
              <a:t>dianaew@me.com</a:t>
            </a:r>
            <a:endParaRPr lang="en-AU" dirty="0" smtClean="0"/>
          </a:p>
          <a:p>
            <a:r>
              <a:rPr lang="en-US" dirty="0"/>
              <a:t>Twitter: @First_do_noharm</a:t>
            </a:r>
            <a:endParaRPr lang="en-AU" dirty="0"/>
          </a:p>
          <a:p>
            <a:endParaRPr lang="en-AU" dirty="0" smtClean="0"/>
          </a:p>
        </p:txBody>
      </p:sp>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07704" y="62068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AU" sz="2800" dirty="0">
              <a:solidFill>
                <a:schemeClr val="bg1">
                  <a:lumMod val="65000"/>
                </a:schemeClr>
              </a:solidFill>
            </a:endParaRPr>
          </a:p>
        </p:txBody>
      </p:sp>
      <p:pic>
        <p:nvPicPr>
          <p:cNvPr id="5" name="Picture 4"/>
          <p:cNvPicPr>
            <a:picLocks noChangeAspect="1"/>
          </p:cNvPicPr>
          <p:nvPr/>
        </p:nvPicPr>
        <p:blipFill>
          <a:blip r:embed="rId3"/>
          <a:stretch>
            <a:fillRect/>
          </a:stretch>
        </p:blipFill>
        <p:spPr>
          <a:xfrm>
            <a:off x="6933862" y="404664"/>
            <a:ext cx="2100596" cy="1728191"/>
          </a:xfrm>
          <a:prstGeom prst="rect">
            <a:avLst/>
          </a:prstGeom>
        </p:spPr>
      </p:pic>
    </p:spTree>
    <p:extLst>
      <p:ext uri="{BB962C8B-B14F-4D97-AF65-F5344CB8AC3E}">
        <p14:creationId xmlns:p14="http://schemas.microsoft.com/office/powerpoint/2010/main" val="463141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a:t>Where EDs Meets </a:t>
            </a:r>
            <a:r>
              <a:rPr lang="en-AU" sz="2800" dirty="0" smtClean="0"/>
              <a:t>the  </a:t>
            </a:r>
            <a:r>
              <a:rPr lang="en-AU" sz="2800" dirty="0"/>
              <a:t>Streets</a:t>
            </a:r>
            <a:endParaRPr lang="en-AU" sz="2800" dirty="0">
              <a:solidFill>
                <a:schemeClr val="bg1">
                  <a:lumMod val="65000"/>
                </a:schemeClr>
              </a:solidFill>
            </a:endParaRPr>
          </a:p>
        </p:txBody>
      </p:sp>
      <p:sp>
        <p:nvSpPr>
          <p:cNvPr id="7" name="TextBox 6"/>
          <p:cNvSpPr txBox="1"/>
          <p:nvPr/>
        </p:nvSpPr>
        <p:spPr>
          <a:xfrm>
            <a:off x="395536" y="1988840"/>
            <a:ext cx="8075240" cy="4247317"/>
          </a:xfrm>
          <a:prstGeom prst="rect">
            <a:avLst/>
          </a:prstGeom>
          <a:noFill/>
        </p:spPr>
        <p:txBody>
          <a:bodyPr wrap="square" rtlCol="0">
            <a:spAutoFit/>
          </a:bodyPr>
          <a:lstStyle/>
          <a:p>
            <a:pPr marL="342900" lvl="0" indent="-342900">
              <a:buFont typeface="Arial" panose="020B0604020202020204" pitchFamily="34" charset="0"/>
              <a:buChar char="•"/>
            </a:pPr>
            <a:r>
              <a:rPr lang="en-AU" dirty="0"/>
              <a:t>EDs are not required to systematically screen and submit alcohol prevalence data for state/territory/national patient data sets. </a:t>
            </a:r>
            <a:endParaRPr lang="en-AU" dirty="0" smtClean="0"/>
          </a:p>
          <a:p>
            <a:pPr marL="342900" lvl="0" indent="-342900">
              <a:buFont typeface="Arial" panose="020B0604020202020204" pitchFamily="34" charset="0"/>
              <a:buChar char="•"/>
            </a:pPr>
            <a:endParaRPr lang="en-AU" dirty="0"/>
          </a:p>
          <a:p>
            <a:pPr marL="342900" lvl="0" indent="-342900">
              <a:buFont typeface="Arial" panose="020B0604020202020204" pitchFamily="34" charset="0"/>
              <a:buChar char="•"/>
            </a:pPr>
            <a:r>
              <a:rPr lang="en-AU" dirty="0"/>
              <a:t>Alcohol-related presentations to EDs are underestimated </a:t>
            </a:r>
            <a:r>
              <a:rPr lang="en-AU" dirty="0" smtClean="0"/>
              <a:t>and data </a:t>
            </a:r>
            <a:r>
              <a:rPr lang="en-AU" dirty="0"/>
              <a:t>is </a:t>
            </a:r>
            <a:r>
              <a:rPr lang="en-AU" dirty="0" smtClean="0"/>
              <a:t>incomplete.</a:t>
            </a:r>
            <a:endParaRPr lang="en-AU"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2012: “ACEM Working Together: Emergency Medicine, Disaster and Public Health Consensus Meeting” identified </a:t>
            </a:r>
            <a:r>
              <a:rPr lang="en-US" dirty="0" smtClean="0"/>
              <a:t>alcohol harm </a:t>
            </a:r>
            <a:r>
              <a:rPr lang="en-US" dirty="0"/>
              <a:t>in EDs </a:t>
            </a:r>
            <a:r>
              <a:rPr lang="en-US" dirty="0" smtClean="0"/>
              <a:t>as </a:t>
            </a:r>
            <a:r>
              <a:rPr lang="en-US" dirty="0"/>
              <a:t>a priority public health issue</a:t>
            </a:r>
            <a:r>
              <a:rPr lang="en-US" dirty="0" smtClean="0"/>
              <a:t>. ACEM funding for pilot.</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2013: ACEM received funding from the </a:t>
            </a:r>
            <a:r>
              <a:rPr lang="en-AU" dirty="0" smtClean="0"/>
              <a:t>Australian Government for </a:t>
            </a:r>
            <a:r>
              <a:rPr lang="en-AU" dirty="0"/>
              <a:t>a two-year project to quantify alcohol-related harm presenting to emergency departments in Australia and New Zealand</a:t>
            </a:r>
            <a:r>
              <a:rPr lang="en-AU" dirty="0" smtClean="0"/>
              <a:t>.</a:t>
            </a:r>
          </a:p>
          <a:p>
            <a:r>
              <a:rPr lang="en-US" dirty="0"/>
              <a:t> </a:t>
            </a:r>
            <a:endParaRPr lang="en-AU" dirty="0"/>
          </a:p>
          <a:p>
            <a:pPr marL="342900" indent="-342900">
              <a:buFont typeface="Arial" panose="020B0604020202020204" pitchFamily="34" charset="0"/>
              <a:buChar char="•"/>
            </a:pPr>
            <a:endParaRPr lang="en-AU" dirty="0"/>
          </a:p>
          <a:p>
            <a:endParaRPr lang="en-AU" dirty="0"/>
          </a:p>
        </p:txBody>
      </p:sp>
    </p:spTree>
    <p:extLst>
      <p:ext uri="{BB962C8B-B14F-4D97-AF65-F5344CB8AC3E}">
        <p14:creationId xmlns:p14="http://schemas.microsoft.com/office/powerpoint/2010/main" val="20219905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Alcohol Harm in ED Aims  </a:t>
            </a:r>
            <a:endParaRPr lang="en-AU" sz="2800" dirty="0">
              <a:solidFill>
                <a:schemeClr val="bg1">
                  <a:lumMod val="65000"/>
                </a:schemeClr>
              </a:solidFill>
            </a:endParaRPr>
          </a:p>
        </p:txBody>
      </p:sp>
      <p:sp>
        <p:nvSpPr>
          <p:cNvPr id="6" name="TextBox 5"/>
          <p:cNvSpPr txBox="1"/>
          <p:nvPr/>
        </p:nvSpPr>
        <p:spPr>
          <a:xfrm>
            <a:off x="395536" y="1988840"/>
            <a:ext cx="8075240" cy="923330"/>
          </a:xfrm>
          <a:prstGeom prst="rect">
            <a:avLst/>
          </a:prstGeom>
          <a:noFill/>
        </p:spPr>
        <p:txBody>
          <a:bodyPr wrap="square" rtlCol="0">
            <a:spAutoFit/>
          </a:bodyPr>
          <a:lstStyle/>
          <a:p>
            <a:r>
              <a:rPr lang="en-US" dirty="0"/>
              <a:t> </a:t>
            </a:r>
            <a:endParaRPr lang="en-AU" dirty="0"/>
          </a:p>
          <a:p>
            <a:pPr marL="342900" indent="-342900">
              <a:buFont typeface="Arial" panose="020B0604020202020204" pitchFamily="34" charset="0"/>
              <a:buChar char="•"/>
            </a:pPr>
            <a:endParaRPr lang="en-AU" dirty="0"/>
          </a:p>
          <a:p>
            <a:endParaRPr lang="en-AU" dirty="0"/>
          </a:p>
        </p:txBody>
      </p:sp>
      <p:sp>
        <p:nvSpPr>
          <p:cNvPr id="9" name="TextBox 8"/>
          <p:cNvSpPr txBox="1"/>
          <p:nvPr/>
        </p:nvSpPr>
        <p:spPr>
          <a:xfrm>
            <a:off x="547936" y="2141240"/>
            <a:ext cx="8075240" cy="1477328"/>
          </a:xfrm>
          <a:prstGeom prst="rect">
            <a:avLst/>
          </a:prstGeom>
          <a:noFill/>
        </p:spPr>
        <p:txBody>
          <a:bodyPr wrap="square" rtlCol="0">
            <a:spAutoFit/>
          </a:bodyPr>
          <a:lstStyle/>
          <a:p>
            <a:pPr marL="285750" indent="-285750">
              <a:buFont typeface="Arial" panose="020B0604020202020204" pitchFamily="34" charset="0"/>
              <a:buChar char="•"/>
            </a:pPr>
            <a:r>
              <a:rPr lang="en-AU" dirty="0" smtClean="0"/>
              <a:t>Bi-national prospective data of </a:t>
            </a:r>
            <a:r>
              <a:rPr lang="en-US" dirty="0" smtClean="0"/>
              <a:t>alcohol </a:t>
            </a:r>
            <a:r>
              <a:rPr lang="en-US" dirty="0"/>
              <a:t>harm presenting to EDs in Australia and New </a:t>
            </a:r>
            <a:r>
              <a:rPr lang="en-US" dirty="0" smtClean="0"/>
              <a:t>Zealand</a:t>
            </a:r>
          </a:p>
          <a:p>
            <a:pPr marL="285750" indent="-285750">
              <a:buFont typeface="Arial" panose="020B0604020202020204" pitchFamily="34" charset="0"/>
              <a:buChar char="•"/>
            </a:pPr>
            <a:r>
              <a:rPr lang="en-AU" dirty="0" smtClean="0"/>
              <a:t>Lead an informed community discussion </a:t>
            </a:r>
            <a:r>
              <a:rPr lang="en-US" dirty="0"/>
              <a:t>about the harms related to alcohol use and its impact on </a:t>
            </a:r>
            <a:r>
              <a:rPr lang="en-US" dirty="0" smtClean="0"/>
              <a:t>EDs</a:t>
            </a:r>
          </a:p>
          <a:p>
            <a:pPr marL="285750" indent="-285750">
              <a:buFont typeface="Arial" panose="020B0604020202020204" pitchFamily="34" charset="0"/>
              <a:buChar char="•"/>
            </a:pPr>
            <a:r>
              <a:rPr lang="en-US" dirty="0"/>
              <a:t>P</a:t>
            </a:r>
            <a:r>
              <a:rPr lang="en-US" dirty="0" smtClean="0"/>
              <a:t>rovide </a:t>
            </a:r>
            <a:r>
              <a:rPr lang="en-US" dirty="0"/>
              <a:t>an evidence base </a:t>
            </a:r>
            <a:r>
              <a:rPr lang="en-US" dirty="0" smtClean="0"/>
              <a:t>to advocate </a:t>
            </a:r>
            <a:r>
              <a:rPr lang="en-US" dirty="0"/>
              <a:t>for </a:t>
            </a:r>
            <a:r>
              <a:rPr lang="en-US" dirty="0" smtClean="0"/>
              <a:t>government policy change.</a:t>
            </a:r>
            <a:endParaRPr lang="en-AU" dirty="0" smtClean="0"/>
          </a:p>
        </p:txBody>
      </p:sp>
    </p:spTree>
    <p:extLst>
      <p:ext uri="{BB962C8B-B14F-4D97-AF65-F5344CB8AC3E}">
        <p14:creationId xmlns:p14="http://schemas.microsoft.com/office/powerpoint/2010/main" val="557124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Project </a:t>
            </a:r>
            <a:endParaRPr lang="en-AU" sz="2800" dirty="0">
              <a:solidFill>
                <a:schemeClr val="bg1">
                  <a:lumMod val="65000"/>
                </a:schemeClr>
              </a:solidFill>
            </a:endParaRPr>
          </a:p>
        </p:txBody>
      </p:sp>
      <p:sp>
        <p:nvSpPr>
          <p:cNvPr id="6" name="TextBox 5"/>
          <p:cNvSpPr txBox="1"/>
          <p:nvPr/>
        </p:nvSpPr>
        <p:spPr>
          <a:xfrm>
            <a:off x="395536" y="1988840"/>
            <a:ext cx="8075240" cy="923330"/>
          </a:xfrm>
          <a:prstGeom prst="rect">
            <a:avLst/>
          </a:prstGeom>
          <a:noFill/>
        </p:spPr>
        <p:txBody>
          <a:bodyPr wrap="square" rtlCol="0">
            <a:spAutoFit/>
          </a:bodyPr>
          <a:lstStyle/>
          <a:p>
            <a:r>
              <a:rPr lang="en-US" dirty="0"/>
              <a:t> </a:t>
            </a:r>
            <a:endParaRPr lang="en-AU" dirty="0"/>
          </a:p>
          <a:p>
            <a:pPr marL="342900" indent="-342900">
              <a:buFont typeface="Arial" panose="020B0604020202020204" pitchFamily="34" charset="0"/>
              <a:buChar char="•"/>
            </a:pPr>
            <a:endParaRPr lang="en-AU" dirty="0"/>
          </a:p>
          <a:p>
            <a:endParaRPr lang="en-AU" dirty="0"/>
          </a:p>
        </p:txBody>
      </p:sp>
      <p:sp>
        <p:nvSpPr>
          <p:cNvPr id="9" name="TextBox 8"/>
          <p:cNvSpPr txBox="1"/>
          <p:nvPr/>
        </p:nvSpPr>
        <p:spPr>
          <a:xfrm>
            <a:off x="547936" y="2141240"/>
            <a:ext cx="8075240" cy="1754327"/>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Two snapshot (point prevalence) surveys</a:t>
            </a:r>
          </a:p>
          <a:p>
            <a:pPr marL="742950" lvl="1" indent="-285750">
              <a:buFont typeface="Arial" panose="020B0604020202020204" pitchFamily="34" charset="0"/>
              <a:buChar char="•"/>
            </a:pPr>
            <a:r>
              <a:rPr lang="en-AU" dirty="0" smtClean="0"/>
              <a:t>Media campaign </a:t>
            </a:r>
          </a:p>
          <a:p>
            <a:pPr marL="285750" indent="-285750">
              <a:buFont typeface="Arial" panose="020B0604020202020204" pitchFamily="34" charset="0"/>
              <a:buChar char="•"/>
            </a:pPr>
            <a:r>
              <a:rPr lang="en-AU" dirty="0"/>
              <a:t>A survey of ED clinical staff perceptions of alcohol–related </a:t>
            </a:r>
            <a:r>
              <a:rPr lang="en-AU" dirty="0" smtClean="0"/>
              <a:t>presentations</a:t>
            </a:r>
            <a:endParaRPr lang="en-AU" dirty="0"/>
          </a:p>
          <a:p>
            <a:pPr marL="285750" indent="-285750">
              <a:buFont typeface="Arial" panose="020B0604020202020204" pitchFamily="34" charset="0"/>
              <a:buChar char="•"/>
            </a:pPr>
            <a:r>
              <a:rPr lang="en-AU" dirty="0" smtClean="0"/>
              <a:t>A </a:t>
            </a:r>
            <a:r>
              <a:rPr lang="en-AU" dirty="0"/>
              <a:t>seven-day continuous survey of alcohol-related presentations in nine EDs across </a:t>
            </a:r>
            <a:r>
              <a:rPr lang="en-AU" dirty="0" smtClean="0"/>
              <a:t>Australasia</a:t>
            </a:r>
          </a:p>
          <a:p>
            <a:endParaRPr lang="en-AU" dirty="0" smtClean="0"/>
          </a:p>
        </p:txBody>
      </p:sp>
    </p:spTree>
    <p:extLst>
      <p:ext uri="{BB962C8B-B14F-4D97-AF65-F5344CB8AC3E}">
        <p14:creationId xmlns:p14="http://schemas.microsoft.com/office/powerpoint/2010/main" val="19582650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a:solidFill>
                  <a:schemeClr val="bg1">
                    <a:lumMod val="65000"/>
                  </a:schemeClr>
                </a:solidFill>
              </a:rPr>
              <a:t>S</a:t>
            </a:r>
            <a:r>
              <a:rPr lang="en-AU" sz="2800" dirty="0" smtClean="0">
                <a:solidFill>
                  <a:schemeClr val="bg1">
                    <a:lumMod val="65000"/>
                  </a:schemeClr>
                </a:solidFill>
              </a:rPr>
              <a:t>napshot survey 2013</a:t>
            </a:r>
            <a:endParaRPr lang="en-AU" sz="2800" dirty="0">
              <a:solidFill>
                <a:schemeClr val="bg1">
                  <a:lumMod val="65000"/>
                </a:schemeClr>
              </a:solidFill>
            </a:endParaRPr>
          </a:p>
        </p:txBody>
      </p:sp>
      <p:sp>
        <p:nvSpPr>
          <p:cNvPr id="6" name="TextBox 5"/>
          <p:cNvSpPr txBox="1"/>
          <p:nvPr/>
        </p:nvSpPr>
        <p:spPr>
          <a:xfrm>
            <a:off x="395536" y="1988840"/>
            <a:ext cx="8075240" cy="341632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 point-prevalence survey was conducted in 106 EDs in Australia and New Zealand at 2am on 14 December 2013</a:t>
            </a:r>
          </a:p>
          <a:p>
            <a:pPr marL="285750" indent="-285750">
              <a:buFont typeface="Arial" panose="020B0604020202020204" pitchFamily="34" charset="0"/>
              <a:buChar char="•"/>
            </a:pPr>
            <a:r>
              <a:rPr lang="en-US" dirty="0" smtClean="0"/>
              <a:t>Snapshot of the number of direct and indirect alcohol-related presentations in the waiting room, ED and short stay or observation units</a:t>
            </a:r>
          </a:p>
          <a:p>
            <a:pPr marL="285750" indent="-285750">
              <a:buFont typeface="Arial" panose="020B0604020202020204" pitchFamily="34" charset="0"/>
              <a:buChar char="•"/>
            </a:pPr>
            <a:r>
              <a:rPr lang="en-US" dirty="0" smtClean="0"/>
              <a:t>Results:</a:t>
            </a:r>
          </a:p>
          <a:p>
            <a:pPr marL="742950" lvl="1" indent="-285750">
              <a:buFont typeface="Arial" panose="020B0604020202020204" pitchFamily="34" charset="0"/>
              <a:buChar char="•"/>
            </a:pPr>
            <a:r>
              <a:rPr lang="en-US" dirty="0" smtClean="0"/>
              <a:t>14% of presentations in Australia were alcohol-related</a:t>
            </a:r>
          </a:p>
          <a:p>
            <a:pPr marL="742950" lvl="1" indent="-285750">
              <a:buFont typeface="Arial" panose="020B0604020202020204" pitchFamily="34" charset="0"/>
              <a:buChar char="•"/>
            </a:pPr>
            <a:r>
              <a:rPr lang="en-US" dirty="0" smtClean="0"/>
              <a:t>18%  in New Zealand were alcohol-related</a:t>
            </a:r>
          </a:p>
          <a:p>
            <a:pPr marL="742950" lvl="1" indent="-285750">
              <a:buFont typeface="Arial" panose="020B0604020202020204" pitchFamily="34" charset="0"/>
              <a:buChar char="•"/>
            </a:pPr>
            <a:r>
              <a:rPr lang="en-US" b="1" dirty="0" smtClean="0"/>
              <a:t>All regions had EDs with 1 in 3 alcohol-affected patients.</a:t>
            </a:r>
          </a:p>
          <a:p>
            <a:pPr marL="285750" indent="-285750">
              <a:buFont typeface="Arial" panose="020B0604020202020204" pitchFamily="34" charset="0"/>
              <a:buChar char="•"/>
            </a:pPr>
            <a:r>
              <a:rPr lang="en-US" dirty="0" smtClean="0"/>
              <a:t>Media campaign</a:t>
            </a:r>
          </a:p>
          <a:p>
            <a:pPr marL="742950" lvl="1" indent="-285750">
              <a:buFont typeface="Arial" panose="020B0604020202020204" pitchFamily="34" charset="0"/>
              <a:buChar char="•"/>
            </a:pPr>
            <a:r>
              <a:rPr lang="en-US" dirty="0" smtClean="0"/>
              <a:t>AMA, NAAA, PHAA</a:t>
            </a:r>
          </a:p>
          <a:p>
            <a:pPr marL="742950" lvl="1" indent="-285750">
              <a:buFont typeface="Arial" panose="020B0604020202020204" pitchFamily="34" charset="0"/>
              <a:buChar char="•"/>
            </a:pPr>
            <a:r>
              <a:rPr lang="en-US" b="1" dirty="0" smtClean="0"/>
              <a:t> &gt; 8 million audience</a:t>
            </a:r>
          </a:p>
          <a:p>
            <a:endParaRPr lang="en-AU" dirty="0" smtClean="0"/>
          </a:p>
        </p:txBody>
      </p:sp>
    </p:spTree>
    <p:extLst>
      <p:ext uri="{BB962C8B-B14F-4D97-AF65-F5344CB8AC3E}">
        <p14:creationId xmlns:p14="http://schemas.microsoft.com/office/powerpoint/2010/main" val="7062130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979712"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Enough is Enough: Alcohol Harm in EDs 2014 Survey</a:t>
            </a:r>
            <a:endParaRPr lang="en-AU" sz="2800" dirty="0">
              <a:solidFill>
                <a:schemeClr val="bg1">
                  <a:lumMod val="65000"/>
                </a:schemeClr>
              </a:solidFill>
            </a:endParaRPr>
          </a:p>
        </p:txBody>
      </p:sp>
      <p:sp>
        <p:nvSpPr>
          <p:cNvPr id="5" name="TextBox 4"/>
          <p:cNvSpPr txBox="1"/>
          <p:nvPr/>
        </p:nvSpPr>
        <p:spPr>
          <a:xfrm>
            <a:off x="395536" y="1988840"/>
            <a:ext cx="8075240" cy="2862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Over 2000 emergency doctors and nurses were surveyed on their perceptions of alcohol-related presentations in their ED</a:t>
            </a:r>
          </a:p>
          <a:p>
            <a:pPr marL="285750" indent="-285750">
              <a:buFont typeface="Arial" panose="020B0604020202020204" pitchFamily="34" charset="0"/>
              <a:buChar char="•"/>
            </a:pPr>
            <a:r>
              <a:rPr lang="en-US" dirty="0" smtClean="0"/>
              <a:t>Largest survey of its kind to be undertaken in Australia and New Zealand</a:t>
            </a:r>
          </a:p>
          <a:p>
            <a:pPr marL="285750" indent="-285750">
              <a:buFont typeface="Arial" panose="020B0604020202020204" pitchFamily="34" charset="0"/>
              <a:buChar char="•"/>
            </a:pPr>
            <a:r>
              <a:rPr lang="en-US" dirty="0" smtClean="0"/>
              <a:t>Survey confirms that alcohol-affected patients have a serious impact on staff and other patients in EDs</a:t>
            </a:r>
          </a:p>
          <a:p>
            <a:pPr marL="285750" indent="-285750">
              <a:buFont typeface="Arial" panose="020B0604020202020204" pitchFamily="34" charset="0"/>
              <a:buChar char="•"/>
            </a:pPr>
            <a:r>
              <a:rPr lang="en-US" dirty="0" smtClean="0"/>
              <a:t>Survey </a:t>
            </a:r>
            <a:r>
              <a:rPr lang="en-US" dirty="0"/>
              <a:t>findings will be launched at St Vincent’s Hospital, Melbourne on </a:t>
            </a:r>
            <a:br>
              <a:rPr lang="en-US" dirty="0"/>
            </a:br>
            <a:r>
              <a:rPr lang="en-US" dirty="0"/>
              <a:t>6 November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you would like to attend the event, email: </a:t>
            </a:r>
            <a:r>
              <a:rPr lang="en-US" dirty="0" smtClean="0">
                <a:hlinkClick r:id="rId2"/>
              </a:rPr>
              <a:t>angela.wadsworth@acem.org.au</a:t>
            </a:r>
            <a:endParaRPr lang="en-US" dirty="0" smtClean="0"/>
          </a:p>
          <a:p>
            <a:pPr marL="285750" indent="-285750">
              <a:buFont typeface="Arial" panose="020B0604020202020204" pitchFamily="34" charset="0"/>
              <a:buChar char="•"/>
            </a:pPr>
            <a:endParaRPr lang="en-US" dirty="0" smtClean="0"/>
          </a:p>
        </p:txBody>
      </p:sp>
      <p:pic>
        <p:nvPicPr>
          <p:cNvPr id="2" name="Picture 1"/>
          <p:cNvPicPr>
            <a:picLocks noChangeAspect="1"/>
          </p:cNvPicPr>
          <p:nvPr/>
        </p:nvPicPr>
        <p:blipFill>
          <a:blip r:embed="rId3"/>
          <a:stretch>
            <a:fillRect/>
          </a:stretch>
        </p:blipFill>
        <p:spPr>
          <a:xfrm>
            <a:off x="7134842" y="4509120"/>
            <a:ext cx="2009158" cy="2016224"/>
          </a:xfrm>
          <a:prstGeom prst="rect">
            <a:avLst/>
          </a:prstGeom>
        </p:spPr>
      </p:pic>
    </p:spTree>
    <p:extLst>
      <p:ext uri="{BB962C8B-B14F-4D97-AF65-F5344CB8AC3E}">
        <p14:creationId xmlns:p14="http://schemas.microsoft.com/office/powerpoint/2010/main" val="79448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763688"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Alcohol Harm in Emergency Departments</a:t>
            </a:r>
          </a:p>
        </p:txBody>
      </p:sp>
      <p:sp>
        <p:nvSpPr>
          <p:cNvPr id="5" name="TextBox 4"/>
          <p:cNvSpPr txBox="1"/>
          <p:nvPr/>
        </p:nvSpPr>
        <p:spPr>
          <a:xfrm>
            <a:off x="395536" y="1988840"/>
            <a:ext cx="8075240" cy="3693319"/>
          </a:xfrm>
          <a:prstGeom prst="rect">
            <a:avLst/>
          </a:prstGeom>
          <a:noFill/>
        </p:spPr>
        <p:txBody>
          <a:bodyPr wrap="square" rtlCol="0">
            <a:spAutoFit/>
          </a:bodyPr>
          <a:lstStyle/>
          <a:p>
            <a:r>
              <a:rPr lang="en-US" b="1" dirty="0" smtClean="0">
                <a:solidFill>
                  <a:srgbClr val="C00000"/>
                </a:solidFill>
              </a:rPr>
              <a:t>Seven-day survey</a:t>
            </a:r>
          </a:p>
          <a:p>
            <a:pPr marL="285750" indent="-285750">
              <a:buFont typeface="Arial" panose="020B0604020202020204" pitchFamily="34" charset="0"/>
              <a:buChar char="•"/>
            </a:pPr>
            <a:r>
              <a:rPr lang="en-AU" dirty="0" smtClean="0"/>
              <a:t>A seven-day survey of alcohol-related presentations in December 2014</a:t>
            </a:r>
          </a:p>
          <a:p>
            <a:pPr marL="285750" indent="-285750">
              <a:buFont typeface="Arial" panose="020B0604020202020204" pitchFamily="34" charset="0"/>
              <a:buChar char="•"/>
            </a:pPr>
            <a:r>
              <a:rPr lang="en-AU" dirty="0" smtClean="0"/>
              <a:t>Nine EDs in Australia and New Zealand</a:t>
            </a:r>
          </a:p>
          <a:p>
            <a:pPr marL="285750" indent="-285750">
              <a:buFont typeface="Arial" panose="020B0604020202020204" pitchFamily="34" charset="0"/>
              <a:buChar char="•"/>
            </a:pPr>
            <a:r>
              <a:rPr lang="en-AU" dirty="0" smtClean="0"/>
              <a:t>Will generate a rich data set:</a:t>
            </a:r>
          </a:p>
          <a:p>
            <a:pPr marL="742950" lvl="1" indent="-285750">
              <a:buFont typeface="Arial" panose="020B0604020202020204" pitchFamily="34" charset="0"/>
              <a:buChar char="•"/>
            </a:pPr>
            <a:r>
              <a:rPr lang="en-AU" b="1" dirty="0" smtClean="0"/>
              <a:t>Direct and indirect harm</a:t>
            </a:r>
          </a:p>
          <a:p>
            <a:pPr marL="742950" lvl="1" indent="-285750">
              <a:buFont typeface="Arial" panose="020B0604020202020204" pitchFamily="34" charset="0"/>
              <a:buChar char="•"/>
            </a:pPr>
            <a:r>
              <a:rPr lang="en-AU" dirty="0" smtClean="0"/>
              <a:t>Percentage of alcohol-related presentations over a one-week period</a:t>
            </a:r>
          </a:p>
          <a:p>
            <a:pPr marL="742950" lvl="1" indent="-285750">
              <a:buFont typeface="Arial" panose="020B0604020202020204" pitchFamily="34" charset="0"/>
              <a:buChar char="•"/>
            </a:pPr>
            <a:r>
              <a:rPr lang="en-AU" dirty="0" smtClean="0"/>
              <a:t>The range of alcohol-related presentations</a:t>
            </a:r>
          </a:p>
          <a:p>
            <a:pPr marL="742950" lvl="1" indent="-285750">
              <a:buFont typeface="Arial" panose="020B0604020202020204" pitchFamily="34" charset="0"/>
              <a:buChar char="•"/>
            </a:pPr>
            <a:r>
              <a:rPr lang="en-AU" dirty="0" smtClean="0"/>
              <a:t>Demographics of alcohol-affected patients</a:t>
            </a:r>
          </a:p>
          <a:p>
            <a:pPr marL="742950" lvl="1" indent="-285750">
              <a:buFont typeface="Arial" panose="020B0604020202020204" pitchFamily="34" charset="0"/>
              <a:buChar char="•"/>
            </a:pPr>
            <a:r>
              <a:rPr lang="en-AU" b="1" dirty="0" smtClean="0"/>
              <a:t>Flow on effects to the ED </a:t>
            </a:r>
          </a:p>
          <a:p>
            <a:pPr marL="742950" lvl="1" indent="-285750">
              <a:buFont typeface="Arial" panose="020B0604020202020204" pitchFamily="34" charset="0"/>
              <a:buChar char="•"/>
            </a:pPr>
            <a:r>
              <a:rPr lang="en-AU" dirty="0" smtClean="0"/>
              <a:t>Drinking patterns prior to ED presentation.</a:t>
            </a:r>
          </a:p>
          <a:p>
            <a:pPr marL="742950" lvl="1" indent="-285750">
              <a:buFont typeface="Arial" panose="020B0604020202020204" pitchFamily="34" charset="0"/>
              <a:buChar char="•"/>
            </a:pPr>
            <a:r>
              <a:rPr lang="en-AU" dirty="0" smtClean="0"/>
              <a:t>AUDIT scores</a:t>
            </a:r>
          </a:p>
          <a:p>
            <a:pPr marL="742950" lvl="1" indent="-285750">
              <a:buFont typeface="Arial" panose="020B0604020202020204" pitchFamily="34" charset="0"/>
              <a:buChar char="•"/>
            </a:pPr>
            <a:r>
              <a:rPr lang="en-AU" b="1" dirty="0" smtClean="0"/>
              <a:t>Validate snapshot methodology </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730016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68313" y="1844825"/>
            <a:ext cx="8255467" cy="2880319"/>
          </a:xfrm>
        </p:spPr>
        <p:txBody>
          <a:bodyPr>
            <a:normAutofit/>
          </a:bodyPr>
          <a:lstStyle/>
          <a:p>
            <a:r>
              <a:rPr lang="en-US" dirty="0"/>
              <a:t>‘</a:t>
            </a:r>
            <a:r>
              <a:rPr lang="en-US" i="1" dirty="0"/>
              <a:t>Although BI heads the list of effective and cost–effective evidence based treatment methods, commonly less than 10% of the population at risk of becoming hazardous and harmful drinkers are identified and less than 5% of those who could benefit are offered brief advice.’</a:t>
            </a:r>
            <a:r>
              <a:rPr lang="en-US" dirty="0"/>
              <a:t> (</a:t>
            </a:r>
            <a:r>
              <a:rPr lang="en-AU" dirty="0"/>
              <a:t>WHO, 2009). </a:t>
            </a:r>
          </a:p>
          <a:p>
            <a:endParaRPr lang="en-US" dirty="0"/>
          </a:p>
        </p:txBody>
      </p:sp>
    </p:spTree>
    <p:extLst>
      <p:ext uri="{BB962C8B-B14F-4D97-AF65-F5344CB8AC3E}">
        <p14:creationId xmlns:p14="http://schemas.microsoft.com/office/powerpoint/2010/main" val="29715279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AU" dirty="0"/>
          </a:p>
        </p:txBody>
      </p:sp>
      <p:sp>
        <p:nvSpPr>
          <p:cNvPr id="4" name="Title 1"/>
          <p:cNvSpPr txBox="1">
            <a:spLocks/>
          </p:cNvSpPr>
          <p:nvPr/>
        </p:nvSpPr>
        <p:spPr>
          <a:xfrm>
            <a:off x="1763688" y="620688"/>
            <a:ext cx="6707088" cy="93610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solidFill>
                  <a:schemeClr val="bg1">
                    <a:lumMod val="65000"/>
                  </a:schemeClr>
                </a:solidFill>
              </a:rPr>
              <a:t>Alcohol SBIRT in Emergency Departments</a:t>
            </a:r>
          </a:p>
        </p:txBody>
      </p:sp>
      <p:sp>
        <p:nvSpPr>
          <p:cNvPr id="5" name="TextBox 4"/>
          <p:cNvSpPr txBox="1"/>
          <p:nvPr/>
        </p:nvSpPr>
        <p:spPr>
          <a:xfrm>
            <a:off x="395536" y="1988840"/>
            <a:ext cx="8075240" cy="313932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Recent Australian research suggest feasible and effective with resources </a:t>
            </a:r>
          </a:p>
          <a:p>
            <a:pPr marL="285750" indent="-285750">
              <a:buFont typeface="Arial" panose="020B0604020202020204" pitchFamily="34" charset="0"/>
              <a:buChar char="•"/>
            </a:pPr>
            <a:r>
              <a:rPr lang="en-AU" dirty="0" smtClean="0"/>
              <a:t>ED identified by WHO </a:t>
            </a:r>
            <a:r>
              <a:rPr lang="en-AU" smtClean="0"/>
              <a:t>as ‘ideal’ </a:t>
            </a:r>
            <a:r>
              <a:rPr lang="en-AU" dirty="0" smtClean="0"/>
              <a:t>for BI</a:t>
            </a:r>
          </a:p>
          <a:p>
            <a:pPr marL="285750" indent="-285750">
              <a:buFont typeface="Arial" panose="020B0604020202020204" pitchFamily="34" charset="0"/>
              <a:buChar char="•"/>
            </a:pPr>
            <a:r>
              <a:rPr lang="en-AU" dirty="0" smtClean="0"/>
              <a:t>High rate of harm and risky drinking but low dependency</a:t>
            </a:r>
          </a:p>
          <a:p>
            <a:pPr marL="285750" indent="-285750">
              <a:buFont typeface="Arial" panose="020B0604020202020204" pitchFamily="34" charset="0"/>
              <a:buChar char="•"/>
            </a:pPr>
            <a:r>
              <a:rPr lang="en-AU" dirty="0" smtClean="0"/>
              <a:t>Teachable moment</a:t>
            </a:r>
          </a:p>
          <a:p>
            <a:pPr marL="285750" indent="-285750">
              <a:buFont typeface="Arial" panose="020B0604020202020204" pitchFamily="34" charset="0"/>
              <a:buChar char="•"/>
            </a:pPr>
            <a:r>
              <a:rPr lang="en-AU" dirty="0" smtClean="0"/>
              <a:t>Impact is product of reach x efficiency</a:t>
            </a:r>
          </a:p>
          <a:p>
            <a:pPr marL="742950" lvl="1" indent="-285750">
              <a:buFont typeface="Arial" panose="020B0604020202020204" pitchFamily="34" charset="0"/>
              <a:buChar char="•"/>
            </a:pPr>
            <a:r>
              <a:rPr lang="en-AU" dirty="0" smtClean="0"/>
              <a:t>5.7 million adults and adolescents present annually to Australasian ED</a:t>
            </a:r>
          </a:p>
          <a:p>
            <a:pPr marL="742950" lvl="1" indent="-285750">
              <a:buFont typeface="Arial" panose="020B0604020202020204" pitchFamily="34" charset="0"/>
              <a:buChar char="•"/>
            </a:pPr>
            <a:r>
              <a:rPr lang="en-AU" dirty="0" smtClean="0"/>
              <a:t>10% alcohol harm and 45% </a:t>
            </a:r>
            <a:r>
              <a:rPr lang="en-US" dirty="0"/>
              <a:t>hazardous </a:t>
            </a:r>
            <a:r>
              <a:rPr lang="en-US" dirty="0" smtClean="0"/>
              <a:t>drinking </a:t>
            </a:r>
          </a:p>
          <a:p>
            <a:pPr marL="742950" lvl="1" indent="-285750">
              <a:buFont typeface="Arial" panose="020B0604020202020204" pitchFamily="34" charset="0"/>
              <a:buChar char="•"/>
            </a:pPr>
            <a:r>
              <a:rPr lang="en-US" dirty="0" smtClean="0"/>
              <a:t>Potential audience of about 2.5 million </a:t>
            </a:r>
            <a:r>
              <a:rPr lang="en-AU" dirty="0" smtClean="0"/>
              <a:t> </a:t>
            </a:r>
          </a:p>
          <a:p>
            <a:pPr marL="285750" indent="-285750">
              <a:buFont typeface="Arial" panose="020B0604020202020204" pitchFamily="34" charset="0"/>
              <a:buChar char="•"/>
            </a:pPr>
            <a:r>
              <a:rPr lang="en-AU" dirty="0" smtClean="0"/>
              <a:t>Screen alone may be enough of a ‘BI’</a:t>
            </a:r>
          </a:p>
          <a:p>
            <a:pPr marL="1200150" lvl="2"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1988671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6583</TotalTime>
  <Words>670</Words>
  <Application>Microsoft Office PowerPoint</Application>
  <PresentationFormat>On-screen Show (4:3)</PresentationFormat>
  <Paragraphs>103</Paragraphs>
  <Slides>15</Slides>
  <Notes>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2_Custom Design</vt:lpstr>
      <vt:lpstr>Alcohol Harm and Violence: Where EDs Meets  the  Streets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Shavaun Petrie</dc:creator>
  <cp:lastModifiedBy>One Vision</cp:lastModifiedBy>
  <cp:revision>300</cp:revision>
  <cp:lastPrinted>2013-10-14T21:18:21Z</cp:lastPrinted>
  <dcterms:created xsi:type="dcterms:W3CDTF">2012-10-04T06:46:28Z</dcterms:created>
  <dcterms:modified xsi:type="dcterms:W3CDTF">2014-10-27T22:01:00Z</dcterms:modified>
  <cp:contentStatus/>
</cp:coreProperties>
</file>